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333" r:id="rId4"/>
    <p:sldId id="334" r:id="rId5"/>
    <p:sldId id="351" r:id="rId6"/>
    <p:sldId id="350" r:id="rId7"/>
    <p:sldId id="305" r:id="rId8"/>
    <p:sldId id="328" r:id="rId9"/>
    <p:sldId id="352" r:id="rId10"/>
    <p:sldId id="329" r:id="rId11"/>
    <p:sldId id="309" r:id="rId12"/>
    <p:sldId id="286" r:id="rId13"/>
    <p:sldId id="287" r:id="rId14"/>
    <p:sldId id="306" r:id="rId15"/>
    <p:sldId id="308" r:id="rId16"/>
    <p:sldId id="345" r:id="rId17"/>
    <p:sldId id="344" r:id="rId18"/>
    <p:sldId id="343" r:id="rId19"/>
    <p:sldId id="332" r:id="rId20"/>
    <p:sldId id="353" r:id="rId21"/>
    <p:sldId id="312" r:id="rId22"/>
    <p:sldId id="336" r:id="rId23"/>
    <p:sldId id="304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FAA"/>
    <a:srgbClr val="008000"/>
    <a:srgbClr val="A50021"/>
    <a:srgbClr val="000099"/>
    <a:srgbClr val="3333FF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>
        <p:scale>
          <a:sx n="107" d="100"/>
          <a:sy n="107" d="100"/>
        </p:scale>
        <p:origin x="-283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3A23866-BA1F-4AE6-BAD7-65674BE6CBAB}" type="datetimeFigureOut">
              <a:rPr lang="en-US"/>
              <a:pPr>
                <a:defRPr/>
              </a:pPr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443919D-71E8-4C0D-813B-1FEFA0789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4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F2E2B4-4858-47B0-AA8E-CE258CD318DA}" type="datetimeFigureOut">
              <a:rPr lang="en-US"/>
              <a:pPr>
                <a:defRPr/>
              </a:pPr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746AA2-CCEF-4B99-8205-521CE6448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5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CA356-0448-434B-A0DB-8175879D49EA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A72C12-CFF2-4998-9E9F-2C3B0DC59A05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46AA2-CCEF-4B99-8205-521CE6448A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9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46AA2-CCEF-4B99-8205-521CE6448A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255E-26EF-4CE0-8528-82B59C16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8357-0C0E-4258-B663-433D448D7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9650-268F-4786-BF7E-F09CE97A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otted 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447800"/>
            <a:ext cx="6064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necone brown 50% transparenc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0891">
            <a:off x="192088" y="-61913"/>
            <a:ext cx="2733675" cy="378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  <a:prstGeom prst="rect">
            <a:avLst/>
          </a:prstGeom>
        </p:spPr>
        <p:txBody>
          <a:bodyPr/>
          <a:lstStyle>
            <a:lvl1pPr algn="l">
              <a:defRPr sz="3000" spc="6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Logo with Tag JP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4191000" cy="20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3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wn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76200" y="152400"/>
            <a:ext cx="990600" cy="6553200"/>
          </a:xfrm>
          <a:prstGeom prst="roundRect">
            <a:avLst/>
          </a:prstGeom>
          <a:solidFill>
            <a:srgbClr val="794400"/>
          </a:solidFill>
          <a:ln>
            <a:solidFill>
              <a:srgbClr val="79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5"/>
          </p:nvPr>
        </p:nvSpPr>
        <p:spPr>
          <a:xfrm>
            <a:off x="1295400" y="304801"/>
            <a:ext cx="7620000" cy="53339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79440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 rot="16200000">
            <a:off x="-2552699" y="3086100"/>
            <a:ext cx="6553202" cy="68580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 descr="Logo with Tag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62600"/>
            <a:ext cx="2057400" cy="10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1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DB970-87C5-4BB9-B47D-05A916FAE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987C-CC54-4456-AAB9-B3D43123B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3407-AE6C-4204-9A18-E1B48774B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EBB6-6978-4EA5-B21D-0AED975F8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78EA-B5DD-48D4-9A60-C070BBB78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E631-D5F6-4EB2-B614-ECDF865B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6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6423-E3B1-4890-8B50-E1344699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26F4-30E2-437B-93FB-EA45858C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106849C-907A-41AE-BBEB-876B98D2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524000" y="3886200"/>
            <a:ext cx="6324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So you want to buy your own HOME…</a:t>
            </a:r>
            <a:endParaRPr lang="en-US" sz="4400" dirty="0"/>
          </a:p>
        </p:txBody>
      </p:sp>
      <p:pic>
        <p:nvPicPr>
          <p:cNvPr id="4100" name="Picture 6" descr="CCC coin-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990600" cy="96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76400" y="457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794400"/>
                </a:solidFill>
              </a:rPr>
              <a:t>Americans </a:t>
            </a:r>
            <a:r>
              <a:rPr lang="en-US" sz="3600" dirty="0" smtClean="0">
                <a:solidFill>
                  <a:srgbClr val="794400"/>
                </a:solidFill>
              </a:rPr>
              <a:t>love their homes!</a:t>
            </a:r>
            <a:endParaRPr lang="en-US" sz="3600" dirty="0">
              <a:solidFill>
                <a:srgbClr val="7944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143000"/>
            <a:ext cx="1462104" cy="2187400"/>
          </a:xfrm>
          <a:prstGeom prst="rect">
            <a:avLst/>
          </a:prstGeom>
        </p:spPr>
      </p:pic>
      <p:pic>
        <p:nvPicPr>
          <p:cNvPr id="6" name="Picture 5" descr="Screen Shot 2016-03-15 at 11.41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52800"/>
            <a:ext cx="3056755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143000"/>
            <a:ext cx="510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Privacy / security / peace of mind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Pride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Personalization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Stability and connection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6576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2400" dirty="0" smtClean="0"/>
              <a:t>Appreciation</a:t>
            </a:r>
          </a:p>
          <a:p>
            <a:pPr marL="342900" indent="-342900">
              <a:buAutoNum type="arabicPeriod" startAt="5"/>
            </a:pPr>
            <a:r>
              <a:rPr lang="en-US" sz="2400" dirty="0" smtClean="0"/>
              <a:t>Tax benefits</a:t>
            </a:r>
          </a:p>
          <a:p>
            <a:pPr marL="342900" indent="-342900">
              <a:buAutoNum type="arabicPeriod" startAt="5"/>
            </a:pPr>
            <a:r>
              <a:rPr lang="en-US" sz="2400" dirty="0" smtClean="0"/>
              <a:t>Stable costs</a:t>
            </a:r>
          </a:p>
          <a:p>
            <a:pPr marL="342900" indent="-342900">
              <a:buAutoNum type="arabicPeriod" startAt="5"/>
            </a:pPr>
            <a:r>
              <a:rPr lang="en-US" sz="2400" dirty="0" smtClean="0"/>
              <a:t>Equity build-up</a:t>
            </a:r>
          </a:p>
          <a:p>
            <a:pPr marL="342900" indent="-342900">
              <a:buAutoNum type="arabicPeriod" startAt="5"/>
            </a:pPr>
            <a:r>
              <a:rPr lang="en-US" sz="2400" dirty="0" smtClean="0"/>
              <a:t>Capital gains</a:t>
            </a:r>
            <a:endParaRPr lang="en-US" sz="2400" dirty="0"/>
          </a:p>
        </p:txBody>
      </p:sp>
      <p:pic>
        <p:nvPicPr>
          <p:cNvPr id="9" name="Picture 8" descr="Screen Shot 2016-03-15 at 11.45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276600"/>
            <a:ext cx="1362378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5"/>
          </p:nvPr>
        </p:nvSpPr>
        <p:spPr>
          <a:xfrm>
            <a:off x="1295400" y="457200"/>
            <a:ext cx="7620000" cy="1447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000" dirty="0" smtClean="0"/>
              <a:t>But homes don’t necessarily return the love.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Disadvantages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752600"/>
            <a:ext cx="2939811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828800"/>
            <a:ext cx="480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Long term commitment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Reduced flexibility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Lots of work (labor)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3528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Maintenance expenses</a:t>
            </a:r>
          </a:p>
          <a:p>
            <a:pPr marL="342900" indent="-342900">
              <a:buAutoNum type="arabicPeriod" startAt="4"/>
            </a:pPr>
            <a:r>
              <a:rPr lang="en-US" sz="2400" dirty="0" smtClean="0"/>
              <a:t> Upfront investment</a:t>
            </a:r>
          </a:p>
          <a:p>
            <a:pPr marL="342900" indent="-342900">
              <a:buAutoNum type="arabicPeriod" startAt="4"/>
            </a:pPr>
            <a:r>
              <a:rPr lang="en-US" sz="2400" dirty="0" smtClean="0"/>
              <a:t> Higher monthly expenses</a:t>
            </a:r>
          </a:p>
          <a:p>
            <a:pPr marL="342900" indent="-342900">
              <a:buAutoNum type="arabicPeriod" startAt="4"/>
            </a:pPr>
            <a:r>
              <a:rPr lang="en-US" sz="2400" dirty="0" smtClean="0"/>
              <a:t> Economic deterioration</a:t>
            </a:r>
          </a:p>
          <a:p>
            <a:pPr marL="342900" indent="-342900">
              <a:buAutoNum type="arabicPeriod" startAt="4"/>
            </a:pPr>
            <a:r>
              <a:rPr lang="en-US" sz="2400" dirty="0" smtClean="0"/>
              <a:t> Capital loss</a:t>
            </a:r>
          </a:p>
          <a:p>
            <a:pPr marL="342900" indent="-342900">
              <a:buAutoNum type="arabicPeriod" startAt="4"/>
            </a:pPr>
            <a:r>
              <a:rPr lang="en-US" sz="2400" dirty="0" smtClean="0"/>
              <a:t> Loss of equity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81400"/>
            <a:ext cx="1371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Rent vs. Own</a:t>
            </a:r>
            <a:endParaRPr lang="en-US" sz="4800" dirty="0"/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981200" y="1371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1100" y="217438"/>
            <a:ext cx="5753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794400"/>
                </a:solidFill>
              </a:rPr>
              <a:t>Homeownership is complex.</a:t>
            </a:r>
          </a:p>
          <a:p>
            <a:pPr algn="ctr"/>
            <a:r>
              <a:rPr lang="en-US" sz="3200" dirty="0" smtClean="0">
                <a:solidFill>
                  <a:srgbClr val="794400"/>
                </a:solidFill>
              </a:rPr>
              <a:t>Use the calculators</a:t>
            </a:r>
            <a:endParaRPr lang="en-US" sz="2400" dirty="0"/>
          </a:p>
        </p:txBody>
      </p:sp>
      <p:pic>
        <p:nvPicPr>
          <p:cNvPr id="2" name="Picture 1" descr="Screen Shot 2016-03-16 at 2.5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141148" cy="1752600"/>
          </a:xfrm>
          <a:prstGeom prst="rect">
            <a:avLst/>
          </a:prstGeom>
        </p:spPr>
      </p:pic>
      <p:pic>
        <p:nvPicPr>
          <p:cNvPr id="5" name="Picture 4" descr="Screen Shot 2016-03-16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019800" cy="401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Loan Learning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295400" y="4572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794400"/>
                </a:solidFill>
              </a:rPr>
              <a:t>The MESSY Mortgage World</a:t>
            </a:r>
            <a:endParaRPr lang="en-US" sz="4000" dirty="0">
              <a:solidFill>
                <a:srgbClr val="794400"/>
              </a:solidFill>
            </a:endParaRPr>
          </a:p>
        </p:txBody>
      </p:sp>
      <p:pic>
        <p:nvPicPr>
          <p:cNvPr id="4" name="Picture 3" descr="Screen Shot 2016-03-16 at 3.0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5638800" cy="4142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09900"/>
            <a:ext cx="6553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Loan Choices</a:t>
            </a:r>
            <a:endParaRPr lang="en-US" sz="3200" dirty="0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981200" y="1371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7516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794400"/>
                </a:solidFill>
                <a:latin typeface="+mn-lt"/>
              </a:rPr>
              <a:t>Loan Options…</a:t>
            </a:r>
          </a:p>
        </p:txBody>
      </p:sp>
      <p:pic>
        <p:nvPicPr>
          <p:cNvPr id="4" name="Picture 3" descr="Screen Shot 2016-03-16 at 3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932133" cy="4419600"/>
          </a:xfrm>
          <a:prstGeom prst="rect">
            <a:avLst/>
          </a:prstGeom>
        </p:spPr>
      </p:pic>
      <p:pic>
        <p:nvPicPr>
          <p:cNvPr id="5" name="Picture 4" descr="Screen Shot 2016-03-16 at 3.2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0"/>
            <a:ext cx="4765304" cy="1270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628900" y="3009900"/>
            <a:ext cx="65532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Loan </a:t>
            </a:r>
            <a:r>
              <a:rPr lang="en-US" sz="4000" dirty="0" smtClean="0"/>
              <a:t>Choices </a:t>
            </a:r>
            <a:r>
              <a:rPr lang="en-US" sz="2400" dirty="0" smtClean="0"/>
              <a:t>(cont.)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81200" y="457200"/>
            <a:ext cx="3749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794400"/>
                </a:solidFill>
              </a:rPr>
              <a:t>Loan Options…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05000" y="1066800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Loan Term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Interest Rate Type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 smtClean="0"/>
              <a:t>Loan Type</a:t>
            </a:r>
          </a:p>
          <a:p>
            <a:pPr eaLnBrk="1" hangingPunct="1">
              <a:spcBef>
                <a:spcPct val="20000"/>
              </a:spcBef>
            </a:pPr>
            <a:endParaRPr lang="en-US" sz="3200" dirty="0"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Picture 3" descr="Screen Shot 2016-03-16 at 3.2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90800"/>
            <a:ext cx="7391400" cy="2932356"/>
          </a:xfrm>
          <a:prstGeom prst="rect">
            <a:avLst/>
          </a:prstGeom>
        </p:spPr>
      </p:pic>
      <p:pic>
        <p:nvPicPr>
          <p:cNvPr id="5" name="Picture 4" descr="Screen Shot 2016-03-16 at 3.3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211098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Loan Tips</a:t>
            </a:r>
            <a:endParaRPr lang="en-US" sz="3200" dirty="0"/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828800" y="1447800"/>
            <a:ext cx="6073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	</a:t>
            </a:r>
            <a:endParaRPr lang="en-US" sz="2000" dirty="0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81200" y="1371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685800"/>
            <a:ext cx="381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794400"/>
                </a:solidFill>
                <a:latin typeface="+mn-lt"/>
              </a:rPr>
              <a:t>Mortgage Loan Tips</a:t>
            </a:r>
            <a:endParaRPr lang="en-US" sz="2000" dirty="0">
              <a:solidFill>
                <a:srgbClr val="7944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8194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Know your budget and plan what YOU can afford.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Save, save, save up a BIG down payment.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Improve credit score.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Seek preapproval.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Shop lenders.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Research, research, research.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Build healthy savings for after purchase.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Seek professional assistance.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Get referrals and do comparisons.</a:t>
            </a:r>
            <a:endParaRPr lang="en-US" sz="2200" dirty="0"/>
          </a:p>
        </p:txBody>
      </p:sp>
      <p:pic>
        <p:nvPicPr>
          <p:cNvPr id="5" name="Picture 4" descr="Screen Shot 2016-03-16 at 3.4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"/>
            <a:ext cx="3721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8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Affordability</a:t>
            </a:r>
            <a:endParaRPr lang="en-US" sz="3200" dirty="0"/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3276600" y="13716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5400" dirty="0" smtClean="0">
                <a:latin typeface="Comic Sans MS" pitchFamily="66" charset="0"/>
              </a:rPr>
              <a:t>FIRST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You are limited by…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Your down payment size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Your budget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Your emergency fund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Your credit score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81200" y="1371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533400"/>
            <a:ext cx="74374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794400"/>
                </a:solidFill>
              </a:rPr>
              <a:t>How much is Enough? </a:t>
            </a:r>
            <a:endParaRPr lang="en-US" sz="2000" dirty="0">
              <a:solidFill>
                <a:srgbClr val="7944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38687">
            <a:off x="1524000" y="152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(TIP 1)</a:t>
            </a:r>
            <a:endParaRPr lang="en-US" sz="3600" dirty="0"/>
          </a:p>
        </p:txBody>
      </p:sp>
      <p:pic>
        <p:nvPicPr>
          <p:cNvPr id="5" name="Picture 4" descr="Screen Shot 2016-03-16 at 3.4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43200"/>
            <a:ext cx="2142380" cy="2438400"/>
          </a:xfrm>
          <a:prstGeom prst="rect">
            <a:avLst/>
          </a:prstGeom>
        </p:spPr>
      </p:pic>
      <p:pic>
        <p:nvPicPr>
          <p:cNvPr id="6" name="Picture 5" descr="Screen Shot 2016-03-16 at 3.48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1900470" cy="10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8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dirty="0" smtClean="0"/>
              <a:t>REMEMBER</a:t>
            </a:r>
            <a:endParaRPr lang="en-US" sz="40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Affordability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1371600"/>
            <a:ext cx="50292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endParaRPr lang="en-US" sz="800" b="1" dirty="0" smtClean="0"/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/>
              <a:t>Closing costs…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/>
              <a:t>Inspection costs and discoveries…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Homeowners Association Dues…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Routine Maintenance…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Improvements…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	Insurance…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Cleaning…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Repairs…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Safety…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Taxes…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Pests…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Time…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 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838687">
            <a:off x="1422397" y="82660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(TIP 2)</a:t>
            </a:r>
            <a:endParaRPr lang="en-US" sz="3600" dirty="0"/>
          </a:p>
        </p:txBody>
      </p:sp>
      <p:pic>
        <p:nvPicPr>
          <p:cNvPr id="5" name="Picture 4" descr="Screen Shot 2016-03-16 at 3.5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3287311" cy="24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5"/>
          </p:nvPr>
        </p:nvSpPr>
        <p:spPr>
          <a:xfrm>
            <a:off x="3733800" y="533400"/>
            <a:ext cx="22860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Seek HELP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Affordability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219200" y="1676400"/>
            <a:ext cx="662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400" dirty="0" smtClean="0"/>
              <a:t>Ask for recommendations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400" dirty="0" smtClean="0"/>
              <a:t>Check credentials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400" dirty="0" smtClean="0"/>
              <a:t>Find reliable, wise friends and associates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400" dirty="0" smtClean="0"/>
              <a:t>USE THE INTERNET – Government sites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endParaRPr lang="en-US" sz="2400" dirty="0" smtClean="0"/>
          </a:p>
          <a:p>
            <a:pPr marL="342900" indent="-342900" eaLnBrk="1" hangingPunct="1"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9838687">
            <a:off x="1175269" y="737820"/>
            <a:ext cx="24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(TIP 3,4,5)</a:t>
            </a:r>
            <a:endParaRPr lang="en-US" sz="3600" dirty="0"/>
          </a:p>
        </p:txBody>
      </p:sp>
      <p:pic>
        <p:nvPicPr>
          <p:cNvPr id="4" name="Picture 3" descr="Screen Shot 2016-03-16 at 4.0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3658122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inecone whit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663">
            <a:off x="5873750" y="2349500"/>
            <a:ext cx="9080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 FINRA</a:t>
            </a:r>
            <a:endParaRPr lang="en-US" dirty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50292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057400" y="3200400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Comic Sans MS" charset="0"/>
              </a:rPr>
              <a:t>This program is provided through a grant from the Financial Industry Regulatory Authority (FINRA) Investor Education Foundation and the American Library Association (ALA).  The grant is distributed as part of the </a:t>
            </a:r>
            <a:r>
              <a:rPr lang="en-US" sz="1200" b="1" dirty="0" err="1">
                <a:latin typeface="Comic Sans MS" charset="0"/>
              </a:rPr>
              <a:t>smartinvesting@your</a:t>
            </a:r>
            <a:r>
              <a:rPr lang="en-US" sz="1200" b="1" dirty="0">
                <a:latin typeface="Comic Sans MS" charset="0"/>
              </a:rPr>
              <a:t> library® initiative, an ALA program.  This project is in its sixth year of educational partnership with libraries across Colorado and the country.</a:t>
            </a:r>
          </a:p>
          <a:p>
            <a:endParaRPr lang="en-US" sz="1200" b="1" dirty="0">
              <a:latin typeface="Comic Sans MS" pitchFamily="66" charset="0"/>
            </a:endParaRPr>
          </a:p>
          <a:p>
            <a:endParaRPr lang="en-US" sz="1200" b="1" dirty="0">
              <a:latin typeface="Comic Sans MS" pitchFamily="66" charset="0"/>
            </a:endParaRPr>
          </a:p>
          <a:p>
            <a:pPr algn="r"/>
            <a:r>
              <a:rPr lang="en-US" sz="1200" b="1" dirty="0">
                <a:latin typeface="Comic Sans MS" pitchFamily="66" charset="0"/>
              </a:rPr>
              <a:t>Marsha Yelick CFA(retired)</a:t>
            </a:r>
          </a:p>
          <a:p>
            <a:pPr algn="r"/>
            <a:r>
              <a:rPr lang="en-US" sz="1200" b="1" dirty="0">
                <a:latin typeface="Comic Sans MS" pitchFamily="66" charset="0"/>
              </a:rPr>
              <a:t>Financial Programs Consultant</a:t>
            </a:r>
          </a:p>
          <a:p>
            <a:pPr algn="r"/>
            <a:r>
              <a:rPr lang="en-US" sz="1200" b="1" dirty="0" err="1">
                <a:latin typeface="Comic Sans MS" pitchFamily="66" charset="0"/>
              </a:rPr>
              <a:t>myelick@estesvalleylibrary.org</a:t>
            </a:r>
            <a:endParaRPr lang="en-US" sz="1200" b="1" dirty="0">
              <a:latin typeface="Comic Sans MS" pitchFamily="66" charset="0"/>
            </a:endParaRPr>
          </a:p>
          <a:p>
            <a:pPr algn="r"/>
            <a:r>
              <a:rPr lang="en-US" sz="1200" b="1" dirty="0">
                <a:latin typeface="Comic Sans MS" pitchFamily="66" charset="0"/>
              </a:rPr>
              <a:t>970-586-</a:t>
            </a:r>
            <a:r>
              <a:rPr lang="en-US" sz="1200" b="1" dirty="0" smtClean="0">
                <a:latin typeface="Comic Sans MS" pitchFamily="66" charset="0"/>
              </a:rPr>
              <a:t>8116  Ext 831</a:t>
            </a:r>
          </a:p>
          <a:p>
            <a:pPr algn="r"/>
            <a:endParaRPr lang="en-US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5"/>
          </p:nvPr>
        </p:nvSpPr>
        <p:spPr>
          <a:xfrm>
            <a:off x="2743200" y="533400"/>
            <a:ext cx="53340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Know </a:t>
            </a:r>
            <a:r>
              <a:rPr lang="en-US" u="sng" dirty="0" smtClean="0"/>
              <a:t>your</a:t>
            </a:r>
            <a:r>
              <a:rPr lang="en-US" dirty="0" smtClean="0"/>
              <a:t> PERCENTAGES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Affordability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219200" y="1676400"/>
            <a:ext cx="6629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400" dirty="0" smtClean="0"/>
              <a:t>On average, </a:t>
            </a:r>
            <a:r>
              <a:rPr lang="en-US" sz="2400" u="sng" dirty="0" smtClean="0"/>
              <a:t>total </a:t>
            </a:r>
            <a:r>
              <a:rPr lang="en-US" sz="2400" dirty="0" smtClean="0"/>
              <a:t>shelter expenditures for American households is no more than 35%.  (Keep it lower, if possible.)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400" dirty="0" smtClean="0"/>
              <a:t>Loans are available to people whose monthly debt-to-income ratio is below 43%.  (Aim to be lower than that!)</a:t>
            </a:r>
          </a:p>
          <a:p>
            <a:pPr eaLnBrk="1" hangingPunct="1"/>
            <a:endParaRPr lang="en-US" sz="2400" dirty="0" smtClean="0"/>
          </a:p>
          <a:p>
            <a:pPr marL="342900" indent="-342900" eaLnBrk="1" hangingPunct="1">
              <a:buFont typeface="Wingdings" pitchFamily="2" charset="2"/>
              <a:buChar char="ü"/>
            </a:pPr>
            <a:endParaRPr lang="en-US" sz="2400" dirty="0" smtClean="0"/>
          </a:p>
          <a:p>
            <a:pPr marL="342900" indent="-342900" eaLnBrk="1" hangingPunct="1"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9838687">
            <a:off x="1231766" y="953516"/>
            <a:ext cx="160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(TIP 6)</a:t>
            </a:r>
            <a:endParaRPr lang="en-US" sz="3600" dirty="0"/>
          </a:p>
        </p:txBody>
      </p:sp>
      <p:pic>
        <p:nvPicPr>
          <p:cNvPr id="2" name="Picture 1" descr="Screen Shot 2016-03-16 at 4.1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8600"/>
            <a:ext cx="315172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7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609056" y="2913856"/>
            <a:ext cx="6553200" cy="877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Affordability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106488" y="190768"/>
            <a:ext cx="79206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794400"/>
                </a:solidFill>
                <a:latin typeface="+mn-lt"/>
              </a:rPr>
              <a:t>The biggest FINANCIAL purchase</a:t>
            </a:r>
          </a:p>
          <a:p>
            <a:pPr algn="ctr">
              <a:defRPr/>
            </a:pPr>
            <a:r>
              <a:rPr lang="en-US" sz="4000" dirty="0">
                <a:solidFill>
                  <a:srgbClr val="794400"/>
                </a:solidFill>
                <a:latin typeface="+mn-lt"/>
              </a:rPr>
              <a:t>o</a:t>
            </a:r>
            <a:r>
              <a:rPr lang="en-US" sz="4000" dirty="0" smtClean="0">
                <a:solidFill>
                  <a:srgbClr val="794400"/>
                </a:solidFill>
                <a:latin typeface="+mn-lt"/>
              </a:rPr>
              <a:t>f your life…</a:t>
            </a:r>
            <a:endParaRPr lang="en-US" sz="4000" dirty="0">
              <a:solidFill>
                <a:srgbClr val="7944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7696200" cy="350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609056" y="2913856"/>
            <a:ext cx="6553200" cy="877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Knowledge!!!</a:t>
            </a:r>
            <a:endParaRPr lang="en-US" dirty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66800" y="304800"/>
            <a:ext cx="779750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800" dirty="0" smtClean="0">
                <a:solidFill>
                  <a:srgbClr val="794400"/>
                </a:solidFill>
                <a:latin typeface="+mn-lt"/>
              </a:rPr>
              <a:t>Knowledge, knowledge, knowledge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295400" y="1729263"/>
            <a:ext cx="5308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 Narrow" pitchFamily="34" charset="0"/>
              </a:rPr>
              <a:t>There is no excuse for NOT knowing!</a:t>
            </a:r>
            <a:endParaRPr lang="en-US" sz="2400" b="1" u="sng" dirty="0" smtClean="0"/>
          </a:p>
          <a:p>
            <a:pPr marL="1257300" lvl="2" indent="-342900">
              <a:buFont typeface="Wingdings" charset="2"/>
              <a:buChar char="Ø"/>
            </a:pPr>
            <a:r>
              <a:rPr lang="en-US" sz="2400" dirty="0" smtClean="0"/>
              <a:t>Smart Investing FINRA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400" dirty="0" smtClean="0"/>
              <a:t>HUD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400" dirty="0" smtClean="0"/>
              <a:t>FHA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/>
          </a:p>
        </p:txBody>
      </p:sp>
      <p:pic>
        <p:nvPicPr>
          <p:cNvPr id="6" name="Picture 5" descr="Macintosh HD:Users:myelick:Desktop:Screen Shot 2016-03-15 at 10.25.4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192848" cy="16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myelick:Desktop:Screen Shot 2016-03-15 at 10.32.00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046730" cy="183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myelick:Desktop:Screen Shot 2016-03-15 at 10.11.09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657600" cy="2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2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743200" y="3670300"/>
            <a:ext cx="40020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400" b="1">
                <a:latin typeface="Comic Sans MS" pitchFamily="66" charset="0"/>
              </a:rPr>
              <a:t>Spend less…</a:t>
            </a:r>
          </a:p>
          <a:p>
            <a:pPr algn="ctr"/>
            <a:r>
              <a:rPr lang="en-US" sz="4400" b="1">
                <a:latin typeface="Comic Sans MS" pitchFamily="66" charset="0"/>
              </a:rPr>
              <a:t>enjoy it more!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Thanks for attending!</a:t>
            </a:r>
            <a:endParaRPr lang="en-US" sz="3600" dirty="0"/>
          </a:p>
        </p:txBody>
      </p:sp>
      <p:pic>
        <p:nvPicPr>
          <p:cNvPr id="27652" name="Picture 2" descr="CCC coin-co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7432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5"/>
          </p:nvPr>
        </p:nvSpPr>
        <p:spPr>
          <a:xfrm>
            <a:off x="1295400" y="304800"/>
            <a:ext cx="7620000" cy="53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dirty="0" smtClean="0"/>
              <a:t>Basic Financial Classes</a:t>
            </a:r>
          </a:p>
          <a:p>
            <a:pPr marL="0" indent="0">
              <a:buFontTx/>
              <a:buNone/>
            </a:pPr>
            <a:r>
              <a:rPr lang="en-US" dirty="0" smtClean="0"/>
              <a:t>	</a:t>
            </a:r>
          </a:p>
          <a:p>
            <a:pPr marL="457200" lvl="1" indent="0">
              <a:buFontTx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Classes Available</a:t>
            </a:r>
            <a:endParaRPr lang="en-US" dirty="0"/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371600" y="1066800"/>
            <a:ext cx="7543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 smtClean="0"/>
          </a:p>
          <a:p>
            <a:pPr algn="ctr" eaLnBrk="1" hangingPunct="1"/>
            <a:r>
              <a:rPr lang="en-US" sz="3200" b="1" dirty="0" smtClean="0"/>
              <a:t>Basic </a:t>
            </a:r>
            <a:r>
              <a:rPr lang="en-US" sz="3200" b="1" dirty="0"/>
              <a:t>Financial </a:t>
            </a:r>
            <a:r>
              <a:rPr lang="en-US" sz="3200" b="1" dirty="0" smtClean="0"/>
              <a:t>Series:</a:t>
            </a:r>
          </a:p>
          <a:p>
            <a:pPr algn="ctr" eaLnBrk="1" hangingPunct="1"/>
            <a:r>
              <a:rPr lang="en-US" sz="2800" dirty="0" smtClean="0"/>
              <a:t>Everything you need to know to manage your own money and sleep well at night!</a:t>
            </a:r>
          </a:p>
          <a:p>
            <a:pPr algn="ctr" eaLnBrk="1" hangingPunct="1"/>
            <a:endParaRPr lang="en-US" sz="2000" dirty="0" smtClean="0"/>
          </a:p>
          <a:p>
            <a:pPr eaLnBrk="1" hangingPunct="1"/>
            <a:r>
              <a:rPr lang="en-US" sz="3200" dirty="0"/>
              <a:t>	</a:t>
            </a:r>
            <a:r>
              <a:rPr lang="en-US" sz="2800" dirty="0" smtClean="0"/>
              <a:t>Goal </a:t>
            </a:r>
            <a:r>
              <a:rPr lang="en-US" sz="2800" dirty="0"/>
              <a:t>Setting &amp; Financial Planning</a:t>
            </a:r>
          </a:p>
          <a:p>
            <a:pPr eaLnBrk="1" hangingPunct="1"/>
            <a:r>
              <a:rPr lang="en-US" sz="2800" dirty="0"/>
              <a:t>	Key Investment Concepts</a:t>
            </a:r>
          </a:p>
          <a:p>
            <a:pPr eaLnBrk="1" hangingPunct="1"/>
            <a:r>
              <a:rPr lang="en-US" sz="2800" dirty="0"/>
              <a:t>	Retirement Saving Vehicles</a:t>
            </a:r>
          </a:p>
          <a:p>
            <a:pPr eaLnBrk="1" hangingPunct="1"/>
            <a:r>
              <a:rPr lang="en-US" sz="2800" dirty="0"/>
              <a:t>	Common Investment Types</a:t>
            </a:r>
          </a:p>
          <a:p>
            <a:pPr eaLnBrk="1" hangingPunct="1"/>
            <a:r>
              <a:rPr lang="en-US" sz="2800" dirty="0"/>
              <a:t>	Managing Money During Retirement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Expert Guest Speakers/Resources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0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Concepts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57200"/>
            <a:ext cx="3810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94400"/>
                </a:solidFill>
                <a:latin typeface="+mn-lt"/>
              </a:rPr>
              <a:t>Not EVERYONE owns (or should own) a home!</a:t>
            </a:r>
            <a:endParaRPr lang="en-US" sz="3600" dirty="0">
              <a:solidFill>
                <a:srgbClr val="7944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05200"/>
            <a:ext cx="32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94400"/>
                </a:solidFill>
                <a:latin typeface="+mn-lt"/>
              </a:rPr>
              <a:t>It’s a BIG, complex </a:t>
            </a:r>
            <a:r>
              <a:rPr lang="en-US" sz="3600" dirty="0" smtClean="0">
                <a:solidFill>
                  <a:srgbClr val="794400"/>
                </a:solidFill>
                <a:latin typeface="+mn-lt"/>
              </a:rPr>
              <a:t>consideration!</a:t>
            </a:r>
            <a:endParaRPr lang="en-US" sz="3600" dirty="0">
              <a:solidFill>
                <a:srgbClr val="7944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3810000" cy="3748906"/>
          </a:xfrm>
          <a:prstGeom prst="rect">
            <a:avLst/>
          </a:prstGeom>
        </p:spPr>
      </p:pic>
      <p:pic>
        <p:nvPicPr>
          <p:cNvPr id="9" name="Picture 8" descr="Screen Shot 2016-03-15 at 10.57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3930">
            <a:off x="5608503" y="1094361"/>
            <a:ext cx="3064840" cy="12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Major Goals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574227"/>
            <a:ext cx="77724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794400"/>
                </a:solidFill>
                <a:latin typeface="+mn-lt"/>
              </a:rPr>
              <a:t>Possibly the BIGGEST financial commitment of your life!</a:t>
            </a:r>
          </a:p>
          <a:p>
            <a:pPr algn="ctr">
              <a:defRPr/>
            </a:pPr>
            <a:endParaRPr lang="en-US" sz="1400" dirty="0">
              <a:solidFill>
                <a:srgbClr val="794400"/>
              </a:solidFill>
              <a:latin typeface="+mn-lt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371600" y="1981200"/>
            <a:ext cx="441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Major items of discussion: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Basic facts (myth busters)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Are you ready?!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Renting vs. owning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Loan terminology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How much can you afford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Use the resources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Study, learn, shop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/>
              <a:t>Save $$$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0" y="2133600"/>
            <a:ext cx="332168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7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1"/>
          <p:cNvSpPr>
            <a:spLocks noGrp="1"/>
          </p:cNvSpPr>
          <p:nvPr>
            <p:ph idx="5"/>
          </p:nvPr>
        </p:nvSpPr>
        <p:spPr>
          <a:xfrm>
            <a:off x="1295400" y="304800"/>
            <a:ext cx="7620000" cy="1143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dirty="0" smtClean="0"/>
              <a:t> “Great American Dream” Myths</a:t>
            </a:r>
          </a:p>
          <a:p>
            <a:pPr marL="0" indent="0" algn="ctr">
              <a:buFontTx/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Homeownership Myths</a:t>
            </a:r>
            <a:endParaRPr lang="en-US" sz="3200" dirty="0"/>
          </a:p>
        </p:txBody>
      </p:sp>
      <p:sp>
        <p:nvSpPr>
          <p:cNvPr id="7174" name="AutoShape 6"/>
          <p:cNvSpPr>
            <a:spLocks noChangeAspect="1" noChangeArrowheads="1"/>
          </p:cNvSpPr>
          <p:nvPr/>
        </p:nvSpPr>
        <p:spPr bwMode="auto">
          <a:xfrm>
            <a:off x="3422650" y="1143000"/>
            <a:ext cx="3810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1295400" y="1066800"/>
            <a:ext cx="7543800" cy="29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3200" dirty="0" smtClean="0"/>
              <a:t>Everyone owns a home.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3200" dirty="0" smtClean="0"/>
              <a:t>Buying means the home will be mine.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3200" dirty="0" smtClean="0"/>
              <a:t>You can always sell.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3200" dirty="0" smtClean="0"/>
              <a:t>Buying is cheaper than renting.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3200" dirty="0" smtClean="0"/>
              <a:t>A home is a great investment. </a:t>
            </a:r>
          </a:p>
          <a:p>
            <a:pPr marL="2057400" lvl="3" indent="-457200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400" dirty="0" smtClean="0"/>
              <a:t>(and owning a home will make me financially responsible.)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91000"/>
            <a:ext cx="2138088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752600"/>
            <a:ext cx="76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794400"/>
                </a:solidFill>
                <a:latin typeface="+mn-lt"/>
              </a:rPr>
              <a:t>Are you Ready to own a Home?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794400"/>
                </a:solidFill>
                <a:latin typeface="+mn-lt"/>
              </a:rPr>
              <a:t>Answer the following:</a:t>
            </a:r>
            <a:endParaRPr lang="en-US" sz="3200" dirty="0">
              <a:solidFill>
                <a:srgbClr val="7944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42672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200400"/>
            <a:ext cx="6248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Are you mobile or settled?</a:t>
            </a:r>
          </a:p>
          <a:p>
            <a:pPr lvl="1"/>
            <a:r>
              <a:rPr lang="en-US" sz="2000" dirty="0"/>
              <a:t>(Average American will move 11.7 </a:t>
            </a:r>
            <a:r>
              <a:rPr lang="en-US" sz="2000" dirty="0" smtClean="0"/>
              <a:t>times.</a:t>
            </a:r>
            <a:endParaRPr lang="en-US" sz="2000" dirty="0"/>
          </a:p>
          <a:p>
            <a:pPr lvl="1"/>
            <a:r>
              <a:rPr lang="en-US" sz="2000" dirty="0"/>
              <a:t>	</a:t>
            </a:r>
            <a:r>
              <a:rPr lang="en-US" sz="2000" dirty="0" err="1"/>
              <a:t>Millennials</a:t>
            </a:r>
            <a:r>
              <a:rPr lang="en-US" sz="2000" dirty="0"/>
              <a:t> move even more)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you afford the upfront costs of a home purchase?</a:t>
            </a:r>
          </a:p>
          <a:p>
            <a:r>
              <a:rPr lang="en-US" sz="2400" dirty="0"/>
              <a:t>     </a:t>
            </a:r>
            <a:r>
              <a:rPr lang="en-US" sz="2000" dirty="0"/>
              <a:t> (Down payment (2-20%) </a:t>
            </a:r>
          </a:p>
          <a:p>
            <a:r>
              <a:rPr lang="en-US" sz="2000" dirty="0"/>
              <a:t>	and other costs (2-5%)</a:t>
            </a:r>
            <a:r>
              <a:rPr lang="en-US" sz="2400" dirty="0"/>
              <a:t>	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752600"/>
            <a:ext cx="76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794400"/>
                </a:solidFill>
                <a:latin typeface="+mn-lt"/>
              </a:rPr>
              <a:t>Are you Ready to own a Home?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794400"/>
                </a:solidFill>
                <a:latin typeface="+mn-lt"/>
              </a:rPr>
              <a:t>Answer the following:</a:t>
            </a:r>
            <a:endParaRPr lang="en-US" sz="3200" dirty="0">
              <a:solidFill>
                <a:srgbClr val="7944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42672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8194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Do you have an emergency fund?</a:t>
            </a:r>
          </a:p>
          <a:p>
            <a:pPr lvl="1"/>
            <a:r>
              <a:rPr lang="en-US" sz="2400" dirty="0"/>
              <a:t>	</a:t>
            </a:r>
            <a:r>
              <a:rPr lang="en-US" sz="2000" dirty="0" smtClean="0"/>
              <a:t>(You’ll need 6-9 months living expenses.)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400" dirty="0" smtClean="0"/>
              <a:t>Is your credit in tip top condition?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(660+ FICO score)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Are you ready for the commitment?</a:t>
            </a:r>
          </a:p>
          <a:p>
            <a:pPr lvl="1"/>
            <a:r>
              <a:rPr lang="en-US" sz="2400" dirty="0" smtClean="0"/>
              <a:t>     </a:t>
            </a:r>
            <a:r>
              <a:rPr lang="en-US" sz="2000" dirty="0" smtClean="0"/>
              <a:t> (Hours and/or dollars)</a:t>
            </a:r>
            <a:r>
              <a:rPr lang="en-US" sz="2400" dirty="0"/>
              <a:t>	</a:t>
            </a:r>
            <a:r>
              <a:rPr lang="en-US" sz="2400" dirty="0" smtClean="0"/>
              <a:t>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2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646</Words>
  <Application>Microsoft Macintosh PowerPoint</Application>
  <PresentationFormat>On-screen Show (4:3)</PresentationFormat>
  <Paragraphs>168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Thank You FINRA</vt:lpstr>
      <vt:lpstr>Classes Available</vt:lpstr>
      <vt:lpstr>Welcome!</vt:lpstr>
      <vt:lpstr>Major Concepts</vt:lpstr>
      <vt:lpstr>Major Goals</vt:lpstr>
      <vt:lpstr>Homeownership Myths</vt:lpstr>
      <vt:lpstr>Prerequisites</vt:lpstr>
      <vt:lpstr>Prerequisites</vt:lpstr>
      <vt:lpstr>Advantages</vt:lpstr>
      <vt:lpstr>Disadvantages</vt:lpstr>
      <vt:lpstr>Rent vs. Own</vt:lpstr>
      <vt:lpstr>Loan Learning</vt:lpstr>
      <vt:lpstr>Loan Choices</vt:lpstr>
      <vt:lpstr>Loan Choices (cont.)</vt:lpstr>
      <vt:lpstr>Loan Tips</vt:lpstr>
      <vt:lpstr>Affordability</vt:lpstr>
      <vt:lpstr>Affordability</vt:lpstr>
      <vt:lpstr>Affordability</vt:lpstr>
      <vt:lpstr>Affordability</vt:lpstr>
      <vt:lpstr>Affordability</vt:lpstr>
      <vt:lpstr>Knowledge!!!</vt:lpstr>
      <vt:lpstr>Thanks for attending!</vt:lpstr>
    </vt:vector>
  </TitlesOfParts>
  <Company>EPPL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myelick</dc:creator>
  <cp:lastModifiedBy>Marsha Yelick</cp:lastModifiedBy>
  <cp:revision>159</cp:revision>
  <cp:lastPrinted>2016-03-17T16:00:24Z</cp:lastPrinted>
  <dcterms:created xsi:type="dcterms:W3CDTF">2010-09-16T16:59:48Z</dcterms:created>
  <dcterms:modified xsi:type="dcterms:W3CDTF">2016-03-30T19:59:47Z</dcterms:modified>
</cp:coreProperties>
</file>