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81" r:id="rId2"/>
  </p:sldMasterIdLst>
  <p:notesMasterIdLst>
    <p:notesMasterId r:id="rId33"/>
  </p:notesMasterIdLst>
  <p:handoutMasterIdLst>
    <p:handoutMasterId r:id="rId34"/>
  </p:handoutMasterIdLst>
  <p:sldIdLst>
    <p:sldId id="256" r:id="rId3"/>
    <p:sldId id="291" r:id="rId4"/>
    <p:sldId id="292" r:id="rId5"/>
    <p:sldId id="293" r:id="rId6"/>
    <p:sldId id="318" r:id="rId7"/>
    <p:sldId id="294" r:id="rId8"/>
    <p:sldId id="319" r:id="rId9"/>
    <p:sldId id="295" r:id="rId10"/>
    <p:sldId id="296" r:id="rId11"/>
    <p:sldId id="298" r:id="rId12"/>
    <p:sldId id="299" r:id="rId13"/>
    <p:sldId id="320" r:id="rId14"/>
    <p:sldId id="300" r:id="rId15"/>
    <p:sldId id="301" r:id="rId16"/>
    <p:sldId id="303" r:id="rId17"/>
    <p:sldId id="302" r:id="rId18"/>
    <p:sldId id="321" r:id="rId19"/>
    <p:sldId id="304" r:id="rId20"/>
    <p:sldId id="305" r:id="rId21"/>
    <p:sldId id="306" r:id="rId22"/>
    <p:sldId id="309" r:id="rId23"/>
    <p:sldId id="308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4400"/>
    <a:srgbClr val="5B5600"/>
    <a:srgbClr val="560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2" autoAdjust="0"/>
  </p:normalViewPr>
  <p:slideViewPr>
    <p:cSldViewPr>
      <p:cViewPr>
        <p:scale>
          <a:sx n="107" d="100"/>
          <a:sy n="107" d="100"/>
        </p:scale>
        <p:origin x="-2496" y="-5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55E8F0E-3E3B-45B2-A06D-C4A9BB49684E}" type="datetime1">
              <a:rPr lang="en-US"/>
              <a:pPr>
                <a:defRPr/>
              </a:pPr>
              <a:t>10/14/15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C278B80-788B-407E-B285-90416C02E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88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C63ED29-0067-4225-A182-9B65BE37E107}" type="datetime1">
              <a:rPr lang="en-US"/>
              <a:pPr>
                <a:defRPr/>
              </a:pPr>
              <a:t>10/14/15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E8BD86E-33D0-45EB-BD07-6232CD392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09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70D880D-BD9C-49AF-91B7-0BC318E18B33}" type="slidenum">
              <a:rPr lang="en-US" smtClean="0">
                <a:latin typeface="Calibri" charset="0"/>
              </a:rPr>
              <a:pPr eaLnBrk="1" hangingPunct="1"/>
              <a:t>1</a:t>
            </a:fld>
            <a:endParaRPr lang="en-U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9E788F1-D084-43FA-9548-78E49FE57F3A}" type="slidenum">
              <a:rPr lang="en-US" smtClean="0">
                <a:solidFill>
                  <a:srgbClr val="000000"/>
                </a:solidFill>
                <a:latin typeface="Comic Sans MS" pitchFamily="66" charset="0"/>
              </a:rPr>
              <a:pPr eaLnBrk="1" hangingPunct="1"/>
              <a:t>2</a:t>
            </a:fld>
            <a:endParaRPr lang="en-US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otted 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1447800"/>
            <a:ext cx="60642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inecone brown 50% transparenc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0891">
            <a:off x="192088" y="-61913"/>
            <a:ext cx="2733675" cy="378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  <a:prstGeom prst="rect">
            <a:avLst/>
          </a:prstGeom>
        </p:spPr>
        <p:txBody>
          <a:bodyPr/>
          <a:lstStyle>
            <a:lvl1pPr algn="l">
              <a:defRPr sz="3000" spc="600">
                <a:solidFill>
                  <a:srgbClr val="56004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24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B7084A7-E1A0-450D-92BA-EB37E9C9D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2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6BF548A-5993-4E76-96F0-0D9C385724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68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513E2919-C10C-4102-ABA8-485D59D8A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96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47A5455D-C0A0-411E-8CF9-100017D006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50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B9287DD-547D-4A16-B86C-F0C31F7F12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01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own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" y="152400"/>
            <a:ext cx="990600" cy="6553200"/>
          </a:xfrm>
          <a:prstGeom prst="roundRect">
            <a:avLst/>
          </a:prstGeom>
          <a:solidFill>
            <a:srgbClr val="794400"/>
          </a:solidFill>
          <a:ln>
            <a:solidFill>
              <a:srgbClr val="794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5"/>
          </p:nvPr>
        </p:nvSpPr>
        <p:spPr>
          <a:xfrm>
            <a:off x="1295400" y="304801"/>
            <a:ext cx="7620000" cy="533399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79440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 rot="16200000">
            <a:off x="-2552699" y="3086100"/>
            <a:ext cx="6553202" cy="68580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pc="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715000"/>
            <a:ext cx="1828800" cy="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11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otted 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1447800"/>
            <a:ext cx="60642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inecone brown 50% transparenc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0891">
            <a:off x="192088" y="-61913"/>
            <a:ext cx="2733675" cy="378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  <a:prstGeom prst="rect">
            <a:avLst/>
          </a:prstGeom>
        </p:spPr>
        <p:txBody>
          <a:bodyPr/>
          <a:lstStyle>
            <a:lvl1pPr algn="l">
              <a:defRPr sz="3000" spc="600">
                <a:solidFill>
                  <a:srgbClr val="56004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50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brary pinecone 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0"/>
            <a:ext cx="288607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6200" y="152400"/>
            <a:ext cx="990600" cy="6553200"/>
          </a:xfrm>
          <a:prstGeom prst="roundRect">
            <a:avLst/>
          </a:prstGeom>
          <a:solidFill>
            <a:srgbClr val="56004E"/>
          </a:solidFill>
          <a:ln>
            <a:solidFill>
              <a:srgbClr val="560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5"/>
          </p:nvPr>
        </p:nvSpPr>
        <p:spPr>
          <a:xfrm>
            <a:off x="1295400" y="304801"/>
            <a:ext cx="7620000" cy="53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 rot="16200000">
            <a:off x="-2552699" y="3086100"/>
            <a:ext cx="6553202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brary pinecone 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0"/>
            <a:ext cx="288607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6200" y="152400"/>
            <a:ext cx="990600" cy="6553200"/>
          </a:xfrm>
          <a:prstGeom prst="roundRect">
            <a:avLst/>
          </a:prstGeom>
          <a:solidFill>
            <a:srgbClr val="5B5600"/>
          </a:solidFill>
          <a:ln>
            <a:solidFill>
              <a:srgbClr val="5B5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5"/>
          </p:nvPr>
        </p:nvSpPr>
        <p:spPr>
          <a:xfrm>
            <a:off x="1295400" y="304801"/>
            <a:ext cx="7620000" cy="53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rgbClr val="5B560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 rot="16200000">
            <a:off x="-2552699" y="3086100"/>
            <a:ext cx="6553202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815BE13-0AD6-4F51-8C04-E11A3728D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7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B5DD999B-C7C6-4394-B296-95C981ADDA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1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273B577-7A1D-482D-9E5C-A0E23AA56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836CDD7-9290-4091-A068-F901BA81F0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8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9726C13-834F-4FC3-B8BB-CCCE21DFD8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0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58A8E831-C433-415C-B52E-5275C0FE04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7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89B721-F4A4-4395-BA4D-80213FFD8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wmf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jpeg"/><Relationship Id="rId3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wmf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2057400" y="3733800"/>
            <a:ext cx="6629400" cy="2057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spc="0" dirty="0" smtClean="0">
                <a:solidFill>
                  <a:schemeClr val="tx1"/>
                </a:solidFill>
                <a:latin typeface="Comic Sans MS" pitchFamily="66" charset="0"/>
                <a:ea typeface="+mj-ea"/>
              </a:rPr>
              <a:t>Common Investment Types</a:t>
            </a:r>
            <a:br>
              <a:rPr lang="en-US" sz="4000" spc="0" dirty="0" smtClean="0">
                <a:solidFill>
                  <a:schemeClr val="tx1"/>
                </a:solidFill>
                <a:latin typeface="Comic Sans MS" pitchFamily="66" charset="0"/>
                <a:ea typeface="+mj-ea"/>
              </a:rPr>
            </a:br>
            <a:r>
              <a:rPr lang="en-US" sz="2400" spc="0" dirty="0" smtClean="0">
                <a:solidFill>
                  <a:schemeClr val="tx1"/>
                </a:solidFill>
                <a:latin typeface="Comic Sans MS" pitchFamily="66" charset="0"/>
                <a:ea typeface="+mj-ea"/>
              </a:rPr>
              <a:t>(to simplify everyone’s investing)</a:t>
            </a:r>
            <a:endParaRPr lang="en-US" sz="4000" spc="0" dirty="0">
              <a:solidFill>
                <a:schemeClr val="tx1"/>
              </a:solidFill>
              <a:latin typeface="Comic Sans MS" pitchFamily="66" charset="0"/>
              <a:ea typeface="+mj-ea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29200"/>
            <a:ext cx="15335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09600"/>
            <a:ext cx="3657600" cy="22002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How much reserve?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Cash Reserve</a:t>
            </a:r>
            <a:endParaRPr lang="en-US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295400" y="1143000"/>
            <a:ext cx="5029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Comic Sans MS"/>
                <a:cs typeface="Comic Sans MS"/>
              </a:rPr>
              <a:t>If you are employed...</a:t>
            </a:r>
          </a:p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Comic Sans MS"/>
                <a:cs typeface="Comic Sans MS"/>
              </a:rPr>
              <a:t>	6-9 </a:t>
            </a:r>
            <a:r>
              <a:rPr lang="en-US" sz="3600" dirty="0">
                <a:solidFill>
                  <a:srgbClr val="000000"/>
                </a:solidFill>
                <a:latin typeface="Comic Sans MS"/>
                <a:cs typeface="Comic Sans MS"/>
              </a:rPr>
              <a:t>months living </a:t>
            </a:r>
          </a:p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Comic Sans MS"/>
                <a:cs typeface="Comic Sans MS"/>
              </a:rPr>
              <a:t>         </a:t>
            </a:r>
            <a:r>
              <a:rPr lang="en-US" sz="3600" dirty="0" smtClean="0">
                <a:solidFill>
                  <a:srgbClr val="000000"/>
                </a:solidFill>
                <a:latin typeface="Comic Sans MS"/>
                <a:cs typeface="Comic Sans MS"/>
              </a:rPr>
              <a:t>   expenses</a:t>
            </a:r>
            <a:r>
              <a:rPr lang="en-US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…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3" descr="C:\Documents and Settings\Marsha\Local Settings\Temporary Internet Files\Content.IE5\PP6XQV1N\MC9002950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8874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6600" y="3276600"/>
            <a:ext cx="5638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</a:rPr>
              <a:t>If you are retired...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rgbClr val="000000"/>
                </a:solidFill>
                <a:latin typeface="Comic Sans MS"/>
                <a:cs typeface="Comic Sans MS"/>
              </a:rPr>
              <a:t>	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</a:rPr>
              <a:t>1-2 years living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Comic Sans MS"/>
              </a:rPr>
              <a:t>      			expenses…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2819400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75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The racy                       investment…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1"/>
            <a:ext cx="6553202" cy="6858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Stocks</a:t>
            </a:r>
            <a:endParaRPr lang="en-US" dirty="0"/>
          </a:p>
        </p:txBody>
      </p:sp>
      <p:pic>
        <p:nvPicPr>
          <p:cNvPr id="67586" name="Picture 2" descr="C:\Documents and Settings\Marsha\Local Settings\Temporary Internet Files\Content.IE5\PP6XQV1N\MP90039938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"/>
            <a:ext cx="2286000" cy="152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981200"/>
            <a:ext cx="723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What is a stock? </a:t>
            </a:r>
          </a:p>
          <a:p>
            <a:r>
              <a:rPr lang="en-US" sz="3200" dirty="0" smtClean="0">
                <a:latin typeface="Comic Sans MS" pitchFamily="66" charset="0"/>
              </a:rPr>
              <a:t>		</a:t>
            </a:r>
            <a:r>
              <a:rPr lang="en-US" sz="2000" dirty="0" smtClean="0">
                <a:latin typeface="Comic Sans MS" pitchFamily="66" charset="0"/>
              </a:rPr>
              <a:t>(sometimes called “equity”)</a:t>
            </a:r>
            <a:endParaRPr lang="en-US" sz="3200" dirty="0" smtClean="0"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	 </a:t>
            </a:r>
            <a:r>
              <a:rPr lang="en-US" sz="3200" u="sng" dirty="0" smtClean="0">
                <a:latin typeface="Comic Sans MS" pitchFamily="66" charset="0"/>
              </a:rPr>
              <a:t>Part</a:t>
            </a:r>
            <a:r>
              <a:rPr lang="en-US" sz="3200" dirty="0" smtClean="0">
                <a:latin typeface="Comic Sans MS" pitchFamily="66" charset="0"/>
              </a:rPr>
              <a:t>-ownership in a company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A claim (very small) on all assets &amp; earnings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A vote on matters that come to the Board</a:t>
            </a:r>
          </a:p>
          <a:p>
            <a:endParaRPr lang="en-US" sz="3200" dirty="0" smtClean="0">
              <a:latin typeface="Comic Sans MS" pitchFamily="66" charset="0"/>
            </a:endParaRPr>
          </a:p>
          <a:p>
            <a:pPr algn="ctr"/>
            <a:r>
              <a:rPr lang="en-US" sz="2000" dirty="0" smtClean="0">
                <a:latin typeface="Comic Sans MS" pitchFamily="66" charset="0"/>
              </a:rPr>
              <a:t>(with no liability except the money you pay).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67587" name="Picture 3" descr="C:\Documents and Settings\Marsha\Local Settings\Temporary Internet Files\Content.IE5\YYVZL1M3\MC9000905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48" y="5134283"/>
            <a:ext cx="1907708" cy="139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33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So many advantages....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Stock advantages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60020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Income (from dividends, perhaps)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Capital growth (historic annual return 10%+)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Easy to buy and sell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Low cost to buy, sell, and hold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Tax advantages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Record keeping helped by brokers statements</a:t>
            </a:r>
          </a:p>
          <a:p>
            <a:pPr algn="ctr"/>
            <a:r>
              <a:rPr lang="en-US" sz="2400" dirty="0" smtClean="0">
                <a:latin typeface="Comic Sans MS"/>
                <a:cs typeface="Comic Sans MS"/>
              </a:rPr>
              <a:t>Keep pace with inflation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495800"/>
            <a:ext cx="1968500" cy="20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03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You </a:t>
            </a:r>
            <a:r>
              <a:rPr lang="en-US" u="sng" dirty="0" smtClean="0">
                <a:latin typeface="Comic Sans MS"/>
                <a:cs typeface="Comic Sans MS"/>
              </a:rPr>
              <a:t>must </a:t>
            </a:r>
            <a:r>
              <a:rPr lang="en-US" dirty="0" smtClean="0">
                <a:latin typeface="Comic Sans MS"/>
                <a:cs typeface="Comic Sans MS"/>
              </a:rPr>
              <a:t>own stock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Advantage of equity</a:t>
            </a:r>
            <a:endParaRPr lang="en-US" sz="3600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76" y="1676400"/>
            <a:ext cx="739324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914400"/>
            <a:ext cx="701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Real return means </a:t>
            </a:r>
            <a:r>
              <a:rPr lang="en-US" sz="3200" u="sng" dirty="0" smtClean="0">
                <a:latin typeface="Comic Sans MS"/>
                <a:cs typeface="Comic Sans MS"/>
              </a:rPr>
              <a:t>AFTER</a:t>
            </a:r>
            <a:r>
              <a:rPr lang="en-US" sz="3200" dirty="0" smtClean="0">
                <a:latin typeface="Comic Sans MS"/>
                <a:cs typeface="Comic Sans MS"/>
              </a:rPr>
              <a:t> inflation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5334000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http://www.investorsfriend.com/asset_performance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4801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Allocate correctly (by age) because…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Disadvantage of stock</a:t>
            </a:r>
            <a:endParaRPr lang="en-US" sz="3200" dirty="0"/>
          </a:p>
        </p:txBody>
      </p:sp>
      <p:pic>
        <p:nvPicPr>
          <p:cNvPr id="69634" name="Picture 2" descr="C:\Documents and Settings\Marsha\Local Settings\Temporary Internet Files\Content.IE5\PP6XQV1N\MP9004010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2104923" cy="31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1066800"/>
            <a:ext cx="480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Stock is volatile.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You can lose all your investment.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You may not receive dividends.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Companies go bankrupt (sometimes).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(Maximum 80% of portfolio)</a:t>
            </a:r>
          </a:p>
          <a:p>
            <a:pPr algn="ctr"/>
            <a:endParaRPr lang="en-US" sz="2400" dirty="0">
              <a:latin typeface="Comic Sans MS" pitchFamily="66" charset="0"/>
            </a:endParaRPr>
          </a:p>
          <a:p>
            <a:pPr algn="ctr"/>
            <a:r>
              <a:rPr lang="en-US" sz="2400" dirty="0" smtClean="0">
                <a:latin typeface="Comic Sans MS" pitchFamily="66" charset="0"/>
              </a:rPr>
              <a:t>Take more risk when young.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Take less risk as you age.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Always own some stock 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(to keep pace with inflation). 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(Minimum 20% of portfolio)</a:t>
            </a:r>
          </a:p>
          <a:p>
            <a:pPr algn="ctr"/>
            <a:endParaRPr lang="en-US" sz="2400" dirty="0">
              <a:latin typeface="Comic Sans MS" pitchFamily="66" charset="0"/>
            </a:endParaRPr>
          </a:p>
          <a:p>
            <a:pPr algn="ctr"/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80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Review – Good stocks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 from stocks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197770"/>
            <a:ext cx="63871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5B5600"/>
                </a:solidFill>
                <a:latin typeface="Comic Sans MS"/>
                <a:cs typeface="Comic Sans MS"/>
              </a:rPr>
              <a:t>Average long term return – 10%</a:t>
            </a:r>
          </a:p>
          <a:p>
            <a:pPr marL="0" lvl="1">
              <a:defRPr/>
            </a:pPr>
            <a:r>
              <a:rPr lang="en-US" dirty="0">
                <a:solidFill>
                  <a:srgbClr val="5B5600"/>
                </a:solidFill>
                <a:latin typeface="Comic Sans MS"/>
                <a:cs typeface="Comic Sans MS"/>
              </a:rPr>
              <a:t>         CAPITAL GAINS (only pay tax when stock is sold)</a:t>
            </a:r>
          </a:p>
          <a:p>
            <a:pPr>
              <a:defRPr/>
            </a:pPr>
            <a:endParaRPr lang="en-US" dirty="0">
              <a:solidFill>
                <a:srgbClr val="5B5600"/>
              </a:solidFill>
              <a:latin typeface="Comic Sans MS"/>
              <a:cs typeface="Comic Sans M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5B5600"/>
                </a:solidFill>
                <a:latin typeface="Comic Sans MS"/>
                <a:cs typeface="Comic Sans MS"/>
              </a:rPr>
              <a:t>Dividends or other distributions (income)</a:t>
            </a:r>
          </a:p>
          <a:p>
            <a:pPr lvl="1">
              <a:defRPr/>
            </a:pPr>
            <a:r>
              <a:rPr lang="en-US" dirty="0">
                <a:solidFill>
                  <a:srgbClr val="5B5600"/>
                </a:solidFill>
                <a:latin typeface="Comic Sans MS"/>
                <a:cs typeface="Comic Sans MS"/>
              </a:rPr>
              <a:t>If company is profitable, they may choose to distribute some earnings.</a:t>
            </a:r>
          </a:p>
          <a:p>
            <a:pPr lvl="1">
              <a:defRPr/>
            </a:pPr>
            <a:endParaRPr lang="en-US" dirty="0">
              <a:solidFill>
                <a:srgbClr val="5B5600"/>
              </a:solidFill>
              <a:latin typeface="Comic Sans MS"/>
              <a:cs typeface="Comic Sans M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5B5600"/>
                </a:solidFill>
                <a:latin typeface="Comic Sans MS"/>
                <a:cs typeface="Comic Sans MS"/>
              </a:rPr>
              <a:t>Outpace inflation</a:t>
            </a:r>
          </a:p>
          <a:p>
            <a:pPr>
              <a:defRPr/>
            </a:pPr>
            <a:endParaRPr lang="en-US" b="1" dirty="0">
              <a:solidFill>
                <a:srgbClr val="5B5600"/>
              </a:solidFill>
              <a:latin typeface="Comic Sans MS"/>
              <a:cs typeface="Comic Sans M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5B5600"/>
                </a:solidFill>
                <a:latin typeface="Comic Sans MS"/>
                <a:cs typeface="Comic Sans MS"/>
              </a:rPr>
              <a:t>Liquidity – you can sell whenever you wish </a:t>
            </a:r>
          </a:p>
          <a:p>
            <a:pPr lvl="1">
              <a:defRPr/>
            </a:pPr>
            <a:r>
              <a:rPr lang="en-US" dirty="0">
                <a:solidFill>
                  <a:srgbClr val="5B5600"/>
                </a:solidFill>
                <a:latin typeface="Comic Sans MS"/>
                <a:cs typeface="Comic Sans MS"/>
              </a:rPr>
              <a:t>(and you owe NO taxes on gains until you sell)</a:t>
            </a:r>
          </a:p>
          <a:p>
            <a:pPr>
              <a:defRPr/>
            </a:pPr>
            <a:endParaRPr lang="en-US" b="1" dirty="0">
              <a:solidFill>
                <a:srgbClr val="5B5600"/>
              </a:solidFill>
              <a:latin typeface="Comic Sans MS"/>
              <a:cs typeface="Comic Sans M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5B5600"/>
                </a:solidFill>
                <a:latin typeface="Comic Sans MS"/>
                <a:cs typeface="Comic Sans MS"/>
              </a:rPr>
              <a:t>Low entry and exit fees and no holding cost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b="1" dirty="0">
              <a:solidFill>
                <a:srgbClr val="5B56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b="1" dirty="0">
              <a:solidFill>
                <a:srgbClr val="5B5600"/>
              </a:solidFill>
            </a:endParaRPr>
          </a:p>
          <a:p>
            <a:pPr lvl="1">
              <a:defRPr/>
            </a:pPr>
            <a:endParaRPr lang="en-US" dirty="0">
              <a:solidFill>
                <a:srgbClr val="5B5600"/>
              </a:solidFill>
            </a:endParaRPr>
          </a:p>
        </p:txBody>
      </p:sp>
      <p:pic>
        <p:nvPicPr>
          <p:cNvPr id="5" name="Picture 2" descr="C:\Documents and Settings\Marsha\Local Settings\Temporary Internet Files\Content.IE5\PP6XQV1N\MC9002959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20574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143000" y="5638800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09800" y="5334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Significant </a:t>
            </a:r>
            <a:r>
              <a:rPr lang="en-US" sz="2800" dirty="0">
                <a:latin typeface="Comic Sans MS"/>
                <a:cs typeface="Comic Sans MS"/>
              </a:rPr>
              <a:t>risk of 	</a:t>
            </a:r>
            <a:r>
              <a:rPr lang="en-US" sz="2800" dirty="0" smtClean="0">
                <a:latin typeface="Comic Sans MS"/>
                <a:cs typeface="Comic Sans MS"/>
              </a:rPr>
              <a:t>		change </a:t>
            </a:r>
            <a:r>
              <a:rPr lang="en-US" sz="2800" dirty="0">
                <a:latin typeface="Comic Sans MS"/>
                <a:cs typeface="Comic Sans MS"/>
              </a:rPr>
              <a:t>in value!</a:t>
            </a:r>
          </a:p>
        </p:txBody>
      </p:sp>
    </p:spTree>
    <p:extLst>
      <p:ext uri="{BB962C8B-B14F-4D97-AF65-F5344CB8AC3E}">
        <p14:creationId xmlns:p14="http://schemas.microsoft.com/office/powerpoint/2010/main" val="2608855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The more stable                investment…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Bonds</a:t>
            </a:r>
            <a:endParaRPr lang="en-US" dirty="0"/>
          </a:p>
        </p:txBody>
      </p:sp>
      <p:pic>
        <p:nvPicPr>
          <p:cNvPr id="1026" name="Picture 2" descr="C:\Documents and Settings\Marsha\Local Settings\Temporary Internet Files\Content.IE5\GGNLBL2K\MC9003267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1312391" cy="88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1447800"/>
            <a:ext cx="728043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What is a bond?</a:t>
            </a:r>
          </a:p>
          <a:p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          </a:t>
            </a:r>
            <a:r>
              <a:rPr lang="en-US" sz="2000" dirty="0" smtClean="0">
                <a:latin typeface="Comic Sans MS" pitchFamily="66" charset="0"/>
              </a:rPr>
              <a:t>        (sometimes called “fixed income”)</a:t>
            </a:r>
          </a:p>
          <a:p>
            <a:pPr algn="ctr"/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C</a:t>
            </a:r>
            <a:r>
              <a:rPr lang="en-US" sz="2800" u="sng" dirty="0" smtClean="0">
                <a:latin typeface="Comic Sans MS" pitchFamily="66" charset="0"/>
              </a:rPr>
              <a:t>ontract</a:t>
            </a:r>
            <a:r>
              <a:rPr lang="en-US" sz="2800" dirty="0" smtClean="0">
                <a:latin typeface="Comic Sans MS" pitchFamily="66" charset="0"/>
              </a:rPr>
              <a:t> (IOU) you make with a company</a:t>
            </a:r>
          </a:p>
          <a:p>
            <a:pPr algn="ctr"/>
            <a:endParaRPr lang="en-US" sz="10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(You loan a company money for a specific amount of time at a specific interest rate.)</a:t>
            </a:r>
          </a:p>
          <a:p>
            <a:endParaRPr lang="en-US" sz="10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No vote, no ownership, but higher claim on assets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Interest and return of money loaned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572000"/>
            <a:ext cx="2421467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60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Two HUGH advantages...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Bond Advantages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295400"/>
            <a:ext cx="7239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Predictable current income </a:t>
            </a:r>
            <a:r>
              <a:rPr lang="en-US" sz="2800" dirty="0" smtClean="0">
                <a:latin typeface="Comic Sans MS"/>
                <a:cs typeface="Comic Sans MS"/>
              </a:rPr>
              <a:t>(historic annual total rate of return = 5%)</a:t>
            </a:r>
          </a:p>
          <a:p>
            <a:endParaRPr lang="en-US" sz="3200" dirty="0" smtClean="0">
              <a:latin typeface="Comic Sans MS"/>
              <a:cs typeface="Comic Sans MS"/>
            </a:endParaRPr>
          </a:p>
          <a:p>
            <a:r>
              <a:rPr lang="en-US" sz="3200" dirty="0" smtClean="0">
                <a:latin typeface="Comic Sans MS"/>
                <a:cs typeface="Comic Sans MS"/>
              </a:rPr>
              <a:t>Reduce volatility in the value of your investments</a:t>
            </a:r>
            <a:endParaRPr lang="en-US" sz="3200" dirty="0">
              <a:latin typeface="Comic Sans MS"/>
              <a:cs typeface="Comic Sans M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28956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56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Why you </a:t>
            </a:r>
            <a:r>
              <a:rPr lang="en-US" u="sng" dirty="0" smtClean="0">
                <a:latin typeface="Comic Sans MS"/>
                <a:cs typeface="Comic Sans MS"/>
              </a:rPr>
              <a:t>must</a:t>
            </a:r>
            <a:r>
              <a:rPr lang="en-US" dirty="0" smtClean="0">
                <a:latin typeface="Comic Sans MS"/>
                <a:cs typeface="Comic Sans MS"/>
              </a:rPr>
              <a:t> own bonds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1"/>
            <a:ext cx="6553202" cy="685801"/>
          </a:xfrm>
        </p:spPr>
        <p:txBody>
          <a:bodyPr>
            <a:noAutofit/>
          </a:bodyPr>
          <a:lstStyle/>
          <a:p>
            <a:r>
              <a:rPr lang="en-US" sz="3600" dirty="0" smtClean="0"/>
              <a:t>Advantage of bonds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894366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219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Real return means AFTER inflation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59436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http://www.investorsfriend.com/stocksriskierthanbonds.htm</a:t>
            </a:r>
          </a:p>
        </p:txBody>
      </p:sp>
    </p:spTree>
    <p:extLst>
      <p:ext uri="{BB962C8B-B14F-4D97-AF65-F5344CB8AC3E}">
        <p14:creationId xmlns:p14="http://schemas.microsoft.com/office/powerpoint/2010/main" val="2983790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Allocate correctly (by age) because…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Disadvantage of bonds</a:t>
            </a:r>
            <a:endParaRPr lang="en-US" sz="3200" dirty="0"/>
          </a:p>
        </p:txBody>
      </p:sp>
      <p:pic>
        <p:nvPicPr>
          <p:cNvPr id="2050" name="Picture 2" descr="C:\Documents and Settings\Marsha\Local Settings\Temporary Internet Files\Content.IE5\PP6XQV1N\MC9002392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2016786" cy="192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1600200"/>
            <a:ext cx="4953000" cy="378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/>
                <a:cs typeface="Comic Sans MS"/>
              </a:rPr>
              <a:t>Bonds are subject to... </a:t>
            </a:r>
          </a:p>
          <a:p>
            <a:pPr algn="ctr"/>
            <a:endParaRPr lang="en-US" sz="3200" dirty="0" smtClean="0">
              <a:latin typeface="Comic Sans MS"/>
              <a:cs typeface="Comic Sans MS"/>
            </a:endParaRPr>
          </a:p>
          <a:p>
            <a:r>
              <a:rPr lang="en-US" sz="3200" dirty="0" smtClean="0">
                <a:latin typeface="Comic Sans MS"/>
                <a:cs typeface="Comic Sans MS"/>
              </a:rPr>
              <a:t>Interest rate risk</a:t>
            </a:r>
          </a:p>
          <a:p>
            <a:r>
              <a:rPr lang="en-US" sz="3200" dirty="0" smtClean="0">
                <a:latin typeface="Comic Sans MS"/>
                <a:cs typeface="Comic Sans MS"/>
              </a:rPr>
              <a:t>Reinvestment rate risk</a:t>
            </a:r>
          </a:p>
          <a:p>
            <a:r>
              <a:rPr lang="en-US" sz="3200" dirty="0" smtClean="0">
                <a:latin typeface="Comic Sans MS"/>
                <a:cs typeface="Comic Sans MS"/>
              </a:rPr>
              <a:t>Call risk</a:t>
            </a:r>
          </a:p>
          <a:p>
            <a:r>
              <a:rPr lang="en-US" sz="3200" dirty="0" smtClean="0">
                <a:latin typeface="Comic Sans MS"/>
                <a:cs typeface="Comic Sans MS"/>
              </a:rPr>
              <a:t>Default risk </a:t>
            </a:r>
            <a:r>
              <a:rPr lang="en-US" sz="2000" dirty="0" smtClean="0">
                <a:latin typeface="Comic Sans MS"/>
                <a:cs typeface="Comic Sans MS"/>
              </a:rPr>
              <a:t>(rarely)</a:t>
            </a:r>
            <a:endParaRPr lang="en-US" sz="3200" dirty="0" smtClean="0">
              <a:latin typeface="Comic Sans MS"/>
              <a:cs typeface="Comic Sans MS"/>
            </a:endParaRPr>
          </a:p>
          <a:p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(and they are not very exciting!)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0327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pinecone whi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663">
            <a:off x="5873750" y="2349500"/>
            <a:ext cx="9080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465138"/>
            <a:ext cx="5029200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514600" y="3200400"/>
            <a:ext cx="51054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latin typeface="Comic Sans MS" pitchFamily="66" charset="0"/>
                <a:ea typeface="+mn-ea"/>
              </a:rPr>
              <a:t>The Estes Valley Library is providing this program through a grant from the Financial Industry Regulatory Authority (FINRA) Investor Education Foundation and the American Library Association (ALA).  The grant is distributed as part of the smartinvesting@your library® initiative, an ALA program.  This project is in its </a:t>
            </a:r>
            <a:r>
              <a:rPr lang="en-US" sz="1200" b="1" dirty="0" smtClean="0">
                <a:solidFill>
                  <a:srgbClr val="000000"/>
                </a:solidFill>
                <a:latin typeface="Comic Sans MS" pitchFamily="66" charset="0"/>
                <a:ea typeface="+mn-ea"/>
              </a:rPr>
              <a:t>sixth </a:t>
            </a:r>
            <a:r>
              <a:rPr lang="en-US" sz="1200" b="1" dirty="0">
                <a:solidFill>
                  <a:srgbClr val="000000"/>
                </a:solidFill>
                <a:latin typeface="Comic Sans MS" pitchFamily="66" charset="0"/>
                <a:ea typeface="+mn-ea"/>
              </a:rPr>
              <a:t>year of educational partnership with  libraries across the country</a:t>
            </a:r>
          </a:p>
          <a:p>
            <a:pPr>
              <a:defRPr/>
            </a:pPr>
            <a:endParaRPr lang="en-US" sz="1200" b="1" dirty="0">
              <a:solidFill>
                <a:srgbClr val="000000"/>
              </a:solidFill>
              <a:latin typeface="Comic Sans MS" pitchFamily="66" charset="0"/>
              <a:ea typeface="+mn-ea"/>
            </a:endParaRPr>
          </a:p>
          <a:p>
            <a:pPr algn="r">
              <a:defRPr/>
            </a:pPr>
            <a:r>
              <a:rPr lang="en-US" sz="1200" b="1" dirty="0">
                <a:solidFill>
                  <a:srgbClr val="000000"/>
                </a:solidFill>
                <a:latin typeface="Comic Sans MS" pitchFamily="66" charset="0"/>
                <a:ea typeface="+mn-ea"/>
              </a:rPr>
              <a:t>Marsha Yelick CFA(retired)</a:t>
            </a:r>
          </a:p>
          <a:p>
            <a:pPr algn="r">
              <a:defRPr/>
            </a:pPr>
            <a:r>
              <a:rPr lang="en-US" sz="1200" b="1" dirty="0">
                <a:solidFill>
                  <a:srgbClr val="000000"/>
                </a:solidFill>
                <a:latin typeface="Comic Sans MS" pitchFamily="66" charset="0"/>
                <a:ea typeface="+mn-ea"/>
              </a:rPr>
              <a:t>Financial Programs Consultant</a:t>
            </a:r>
          </a:p>
          <a:p>
            <a:pPr algn="r">
              <a:defRPr/>
            </a:pPr>
            <a:r>
              <a:rPr lang="en-US" sz="1200" b="1" dirty="0">
                <a:solidFill>
                  <a:srgbClr val="000000"/>
                </a:solidFill>
                <a:latin typeface="Comic Sans MS" pitchFamily="66" charset="0"/>
                <a:ea typeface="+mn-ea"/>
              </a:rPr>
              <a:t>myelick@estesvalleylibrary.org</a:t>
            </a:r>
          </a:p>
          <a:p>
            <a:pPr algn="r">
              <a:defRPr/>
            </a:pPr>
            <a:r>
              <a:rPr lang="en-US" sz="1200" b="1" dirty="0">
                <a:solidFill>
                  <a:srgbClr val="000000"/>
                </a:solidFill>
                <a:latin typeface="Comic Sans MS" pitchFamily="66" charset="0"/>
                <a:ea typeface="+mn-ea"/>
              </a:rPr>
              <a:t>970-586-</a:t>
            </a:r>
            <a:r>
              <a:rPr lang="en-US" sz="1200" b="1" dirty="0" smtClean="0">
                <a:solidFill>
                  <a:srgbClr val="000000"/>
                </a:solidFill>
                <a:latin typeface="Comic Sans MS" pitchFamily="66" charset="0"/>
                <a:ea typeface="+mn-ea"/>
              </a:rPr>
              <a:t>8116  Ext 831</a:t>
            </a:r>
            <a:endParaRPr lang="en-US" sz="1200" b="1" dirty="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Review - good bonds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 from bonds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226622"/>
            <a:ext cx="6387114" cy="4524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5B5600"/>
                </a:solidFill>
                <a:latin typeface="Comic Sans MS"/>
                <a:cs typeface="Comic Sans MS"/>
              </a:rPr>
              <a:t>Average long term return – </a:t>
            </a:r>
            <a:r>
              <a:rPr lang="en-US" b="1" dirty="0" smtClean="0">
                <a:solidFill>
                  <a:srgbClr val="5B5600"/>
                </a:solidFill>
                <a:latin typeface="Comic Sans MS"/>
                <a:cs typeface="Comic Sans MS"/>
              </a:rPr>
              <a:t>5%</a:t>
            </a:r>
            <a:endParaRPr lang="en-US" b="1" dirty="0">
              <a:solidFill>
                <a:srgbClr val="5B5600"/>
              </a:solidFill>
              <a:latin typeface="Comic Sans MS"/>
              <a:cs typeface="Comic Sans MS"/>
            </a:endParaRPr>
          </a:p>
          <a:p>
            <a:pPr marL="457200" lvl="2">
              <a:defRPr/>
            </a:pPr>
            <a:r>
              <a:rPr lang="en-US" dirty="0" smtClean="0">
                <a:solidFill>
                  <a:srgbClr val="5B5600"/>
                </a:solidFill>
                <a:latin typeface="Comic Sans MS"/>
                <a:cs typeface="Comic Sans MS"/>
              </a:rPr>
              <a:t>You will owe tax on the coupon payments(unless tax-   free bonds or held in tax- deferred account)</a:t>
            </a:r>
          </a:p>
          <a:p>
            <a:pPr marL="0" lvl="1">
              <a:defRPr/>
            </a:pPr>
            <a:endParaRPr lang="en-US" dirty="0">
              <a:solidFill>
                <a:srgbClr val="5B5600"/>
              </a:solidFill>
              <a:latin typeface="Comic Sans MS"/>
              <a:cs typeface="Comic Sans MS"/>
            </a:endParaRPr>
          </a:p>
          <a:p>
            <a:pPr marL="285750" lvl="1" indent="-285750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5B5600"/>
                </a:solidFill>
                <a:latin typeface="Comic Sans MS"/>
                <a:cs typeface="Comic Sans MS"/>
              </a:rPr>
              <a:t>Less price volatility in your portfolio</a:t>
            </a:r>
            <a:endParaRPr lang="en-US" b="1" dirty="0">
              <a:solidFill>
                <a:srgbClr val="5B5600"/>
              </a:solidFill>
              <a:latin typeface="Comic Sans MS"/>
              <a:cs typeface="Comic Sans MS"/>
            </a:endParaRPr>
          </a:p>
          <a:p>
            <a:pPr lvl="1">
              <a:defRPr/>
            </a:pPr>
            <a:endParaRPr lang="en-US" dirty="0" smtClean="0">
              <a:solidFill>
                <a:srgbClr val="5B56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5B5600"/>
                </a:solidFill>
                <a:latin typeface="Comic Sans MS"/>
                <a:cs typeface="Comic Sans MS"/>
              </a:rPr>
              <a:t>Liquidity </a:t>
            </a:r>
            <a:r>
              <a:rPr lang="en-US" b="1" dirty="0">
                <a:solidFill>
                  <a:srgbClr val="5B5600"/>
                </a:solidFill>
                <a:latin typeface="Comic Sans MS"/>
                <a:cs typeface="Comic Sans MS"/>
              </a:rPr>
              <a:t>– you can sell whenever you wish </a:t>
            </a:r>
          </a:p>
          <a:p>
            <a:pPr lvl="1">
              <a:defRPr/>
            </a:pPr>
            <a:r>
              <a:rPr lang="en-US" dirty="0" smtClean="0">
                <a:solidFill>
                  <a:srgbClr val="5B5600"/>
                </a:solidFill>
                <a:latin typeface="Comic Sans MS"/>
                <a:cs typeface="Comic Sans MS"/>
              </a:rPr>
              <a:t>(although the market place for small investor is not transparent and </a:t>
            </a:r>
            <a:r>
              <a:rPr lang="en-US" dirty="0">
                <a:solidFill>
                  <a:srgbClr val="5B5600"/>
                </a:solidFill>
                <a:latin typeface="Comic Sans MS"/>
                <a:cs typeface="Comic Sans MS"/>
              </a:rPr>
              <a:t>you </a:t>
            </a:r>
            <a:r>
              <a:rPr lang="en-US" dirty="0" smtClean="0">
                <a:solidFill>
                  <a:srgbClr val="5B5600"/>
                </a:solidFill>
                <a:latin typeface="Comic Sans MS"/>
                <a:cs typeface="Comic Sans MS"/>
              </a:rPr>
              <a:t>will pay a fee) </a:t>
            </a:r>
            <a:endParaRPr lang="en-US" dirty="0">
              <a:solidFill>
                <a:srgbClr val="5B5600"/>
              </a:solidFill>
              <a:latin typeface="Comic Sans MS"/>
              <a:cs typeface="Comic Sans MS"/>
            </a:endParaRPr>
          </a:p>
          <a:p>
            <a:pPr>
              <a:defRPr/>
            </a:pPr>
            <a:endParaRPr lang="en-US" b="1" dirty="0">
              <a:solidFill>
                <a:srgbClr val="5B5600"/>
              </a:solidFill>
              <a:latin typeface="Comic Sans MS"/>
              <a:cs typeface="Comic Sans M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5B5600"/>
                </a:solidFill>
                <a:latin typeface="Comic Sans MS"/>
                <a:cs typeface="Comic Sans MS"/>
              </a:rPr>
              <a:t>No </a:t>
            </a:r>
            <a:r>
              <a:rPr lang="en-US" b="1" dirty="0">
                <a:solidFill>
                  <a:srgbClr val="5B5600"/>
                </a:solidFill>
                <a:latin typeface="Comic Sans MS"/>
                <a:cs typeface="Comic Sans MS"/>
              </a:rPr>
              <a:t>holding </a:t>
            </a:r>
            <a:r>
              <a:rPr lang="en-US" b="1" dirty="0" smtClean="0">
                <a:solidFill>
                  <a:srgbClr val="5B5600"/>
                </a:solidFill>
                <a:latin typeface="Comic Sans MS"/>
                <a:cs typeface="Comic Sans MS"/>
              </a:rPr>
              <a:t>cost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b="1" dirty="0">
              <a:solidFill>
                <a:srgbClr val="5B5600"/>
              </a:solidFill>
              <a:latin typeface="Comic Sans MS"/>
              <a:cs typeface="Comic Sans M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5B5600"/>
                </a:solidFill>
                <a:latin typeface="Comic Sans MS"/>
                <a:cs typeface="Comic Sans MS"/>
              </a:rPr>
              <a:t>You will sleep well at night</a:t>
            </a:r>
            <a:endParaRPr lang="en-US" b="1" dirty="0">
              <a:solidFill>
                <a:srgbClr val="5B5600"/>
              </a:solidFill>
              <a:latin typeface="Comic Sans MS"/>
              <a:cs typeface="Comic Sans M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b="1" dirty="0">
              <a:solidFill>
                <a:srgbClr val="5B56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b="1" dirty="0">
              <a:solidFill>
                <a:srgbClr val="5B5600"/>
              </a:solidFill>
            </a:endParaRPr>
          </a:p>
          <a:p>
            <a:pPr lvl="1">
              <a:defRPr/>
            </a:pPr>
            <a:endParaRPr lang="en-US" dirty="0">
              <a:solidFill>
                <a:srgbClr val="5B5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5181600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LESS  </a:t>
            </a:r>
            <a:r>
              <a:rPr lang="en-US" sz="2800" dirty="0">
                <a:latin typeface="Comic Sans MS"/>
                <a:cs typeface="Comic Sans MS"/>
              </a:rPr>
              <a:t>risk of </a:t>
            </a:r>
            <a:r>
              <a:rPr lang="en-US" sz="2800" dirty="0" smtClean="0">
                <a:latin typeface="Comic Sans MS"/>
                <a:cs typeface="Comic Sans MS"/>
              </a:rPr>
              <a:t>large change </a:t>
            </a:r>
            <a:r>
              <a:rPr lang="en-US" sz="2800" dirty="0">
                <a:latin typeface="Comic Sans MS"/>
                <a:cs typeface="Comic Sans MS"/>
              </a:rPr>
              <a:t>in value</a:t>
            </a:r>
            <a:r>
              <a:rPr lang="en-US" dirty="0">
                <a:latin typeface="Comic Sans MS"/>
                <a:cs typeface="Comic Sans MS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810000"/>
            <a:ext cx="2368054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37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Why don’t people own bonds?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1"/>
            <a:ext cx="6553202" cy="6858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Overlooked Bonds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838200"/>
            <a:ext cx="64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Bonds </a:t>
            </a:r>
            <a:r>
              <a:rPr lang="en-US" sz="2400" dirty="0" smtClean="0">
                <a:latin typeface="Comic Sans MS"/>
                <a:cs typeface="Comic Sans MS"/>
              </a:rPr>
              <a:t>are</a:t>
            </a:r>
            <a:r>
              <a:rPr lang="en-US" sz="2400" dirty="0" smtClean="0">
                <a:latin typeface="Comic Sans MS" pitchFamily="66" charset="0"/>
              </a:rPr>
              <a:t> sold in LARGE units ($1,000/bond in minimum groups of 5).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Bond pricing is not transparent or simple (risk spread over Treasuries to call or to maturity).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No exchange exists to watch or validate pricing.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Bonds aren’t particularly exciting since there are no “homeruns.”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Although a basic bond is simple, the modern day variations can be extremely complex.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05400"/>
            <a:ext cx="187166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400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The simple investment - Mutual Funds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Investing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057400"/>
            <a:ext cx="5181600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Pool your money with others for greater diversification and a manager to do the work.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(You own a pro rata share of all the fund owns.)</a:t>
            </a:r>
            <a:r>
              <a:rPr lang="en-US" sz="3200" dirty="0" smtClean="0">
                <a:latin typeface="Comic Sans MS" pitchFamily="66" charset="0"/>
              </a:rPr>
              <a:t>  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2050" name="Picture 2" descr="C:\Documents and Settings\Marsha\Local Settings\Temporary Internet Files\Content.IE5\GGNLBL2K\MC9002810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81200"/>
            <a:ext cx="1477224" cy="24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72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Advantages for regular investor...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Advantage of Mutual Funds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676400" y="1295400"/>
            <a:ext cx="6629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omic Sans MS" pitchFamily="66" charset="0"/>
              </a:rPr>
              <a:t>Diversification  (huge)</a:t>
            </a:r>
            <a:endParaRPr lang="en-US" sz="32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omic Sans MS" pitchFamily="66" charset="0"/>
              </a:rPr>
              <a:t>Economies </a:t>
            </a:r>
            <a:r>
              <a:rPr lang="en-US" sz="3200" dirty="0">
                <a:latin typeface="Comic Sans MS" pitchFamily="66" charset="0"/>
              </a:rPr>
              <a:t>of </a:t>
            </a:r>
            <a:r>
              <a:rPr lang="en-US" sz="3200" dirty="0" smtClean="0">
                <a:latin typeface="Comic Sans MS" pitchFamily="66" charset="0"/>
              </a:rPr>
              <a:t>scale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omic Sans MS" pitchFamily="66" charset="0"/>
              </a:rPr>
              <a:t>Liquidity</a:t>
            </a:r>
            <a:endParaRPr lang="en-US" sz="32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omic Sans MS" pitchFamily="66" charset="0"/>
              </a:rPr>
              <a:t>Convenience/Simplicity</a:t>
            </a:r>
            <a:endParaRPr lang="en-US" sz="32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omic Sans MS" pitchFamily="66" charset="0"/>
              </a:rPr>
              <a:t>Professional management (???)</a:t>
            </a:r>
            <a:endParaRPr lang="en-US" sz="3200" dirty="0">
              <a:latin typeface="Comic Sans MS" pitchFamily="66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sz="3200" dirty="0" smtClean="0">
                <a:latin typeface="Comic Sans MS" pitchFamily="66" charset="0"/>
              </a:rPr>
              <a:t>=</a:t>
            </a:r>
            <a:endParaRPr lang="en-US" sz="3200" dirty="0">
              <a:latin typeface="Comic Sans MS" pitchFamily="66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sz="4000" dirty="0" smtClean="0">
                <a:latin typeface="Comic Sans MS" pitchFamily="66" charset="0"/>
              </a:rPr>
              <a:t>More </a:t>
            </a:r>
            <a:r>
              <a:rPr lang="en-US" sz="4000" dirty="0">
                <a:latin typeface="Comic Sans MS" pitchFamily="66" charset="0"/>
              </a:rPr>
              <a:t>time for you</a:t>
            </a:r>
            <a:r>
              <a:rPr lang="en-US" sz="4000" dirty="0" smtClean="0">
                <a:latin typeface="Comic Sans MS" pitchFamily="66" charset="0"/>
              </a:rPr>
              <a:t>!</a:t>
            </a:r>
            <a:r>
              <a:rPr lang="en-US" dirty="0"/>
              <a:t>	</a:t>
            </a:r>
          </a:p>
        </p:txBody>
      </p:sp>
      <p:pic>
        <p:nvPicPr>
          <p:cNvPr id="2051" name="Picture 3" descr="C:\Documents and Settings\Marsha\Local Settings\Temporary Internet Files\Content.IE5\OYTMFQYM\MC9001047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76800"/>
            <a:ext cx="2599575" cy="17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20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Some negatives for Mutual Funds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Disadvantage of Mutual Funds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268026" y="1524000"/>
            <a:ext cx="73425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Diversification limits “</a:t>
            </a:r>
            <a:r>
              <a:rPr lang="en-US" sz="2800" dirty="0">
                <a:latin typeface="Comic Sans MS" pitchFamily="66" charset="0"/>
              </a:rPr>
              <a:t>home </a:t>
            </a:r>
            <a:r>
              <a:rPr lang="en-US" sz="2800" dirty="0" smtClean="0">
                <a:latin typeface="Comic Sans MS" pitchFamily="66" charset="0"/>
              </a:rPr>
              <a:t>runs”</a:t>
            </a:r>
            <a:endParaRPr lang="en-US" sz="28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No </a:t>
            </a:r>
            <a:r>
              <a:rPr lang="en-US" sz="2800" dirty="0">
                <a:latin typeface="Comic Sans MS" pitchFamily="66" charset="0"/>
              </a:rPr>
              <a:t>control of taxable gains/losses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Liquidity but - </a:t>
            </a:r>
            <a:r>
              <a:rPr lang="en-US" sz="2000" dirty="0" smtClean="0">
                <a:latin typeface="Comic Sans MS" pitchFamily="66" charset="0"/>
              </a:rPr>
              <a:t>can </a:t>
            </a:r>
            <a:r>
              <a:rPr lang="en-US" sz="2000" dirty="0">
                <a:latin typeface="Comic Sans MS" pitchFamily="66" charset="0"/>
              </a:rPr>
              <a:t>only sell at close </a:t>
            </a:r>
            <a:r>
              <a:rPr lang="en-US" sz="2000" dirty="0" smtClean="0">
                <a:latin typeface="Comic Sans MS" pitchFamily="66" charset="0"/>
              </a:rPr>
              <a:t>of market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Professional </a:t>
            </a:r>
            <a:r>
              <a:rPr lang="en-US" sz="2800" dirty="0">
                <a:latin typeface="Comic Sans MS" pitchFamily="66" charset="0"/>
              </a:rPr>
              <a:t>Management ????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EXPENSES, expenses, </a:t>
            </a:r>
            <a:r>
              <a:rPr lang="en-US" dirty="0" smtClean="0">
                <a:latin typeface="Comic Sans MS" pitchFamily="66" charset="0"/>
              </a:rPr>
              <a:t>expenses…</a:t>
            </a:r>
          </a:p>
          <a:p>
            <a:r>
              <a:rPr lang="en-US" sz="2800" dirty="0" smtClean="0">
                <a:latin typeface="Comic Sans MS" pitchFamily="66" charset="0"/>
              </a:rPr>
              <a:t> 	(</a:t>
            </a:r>
            <a:r>
              <a:rPr lang="en-US" sz="2800" dirty="0">
                <a:latin typeface="Comic Sans MS" pitchFamily="66" charset="0"/>
              </a:rPr>
              <a:t>front end, back end, annual</a:t>
            </a:r>
            <a:r>
              <a:rPr lang="en-US" sz="2800" dirty="0" smtClean="0">
                <a:latin typeface="Comic Sans MS" pitchFamily="66" charset="0"/>
              </a:rPr>
              <a:t>…)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You </a:t>
            </a:r>
            <a:r>
              <a:rPr lang="en-US" sz="2800" dirty="0">
                <a:latin typeface="Comic Sans MS" pitchFamily="66" charset="0"/>
              </a:rPr>
              <a:t>still have homework to do</a:t>
            </a:r>
          </a:p>
        </p:txBody>
      </p:sp>
      <p:pic>
        <p:nvPicPr>
          <p:cNvPr id="3074" name="Picture 2" descr="C:\Documents and Settings\Marsha\Local Settings\Temporary Internet Files\Content.IE5\YYVZL1M3\MC9004346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74" y="4632543"/>
            <a:ext cx="11588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64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Find low annual expenses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Mutual Fund Expenses</a:t>
            </a:r>
            <a:endParaRPr lang="en-US" sz="3200" dirty="0"/>
          </a:p>
        </p:txBody>
      </p:sp>
      <p:pic>
        <p:nvPicPr>
          <p:cNvPr id="4098" name="Picture 2" descr="C:\Documents and Settings\Marsha\Local Settings\Temporary Internet Files\Content.IE5\GGNLBL2K\MC9001396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09800"/>
            <a:ext cx="1147809" cy="114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2286000"/>
            <a:ext cx="5791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Comic Sans MS"/>
                <a:cs typeface="Comic Sans MS"/>
              </a:rPr>
              <a:t>Front-end fees  </a:t>
            </a:r>
            <a:r>
              <a:rPr lang="en-US" sz="2000" dirty="0" smtClean="0">
                <a:latin typeface="Comic Sans MS"/>
                <a:cs typeface="Comic Sans MS"/>
              </a:rPr>
              <a:t>-  AVOID altogether</a:t>
            </a: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Comic Sans MS"/>
                <a:cs typeface="Comic Sans MS"/>
              </a:rPr>
              <a:t>Back-end fees  </a:t>
            </a:r>
            <a:r>
              <a:rPr lang="en-US" sz="2000" dirty="0" smtClean="0">
                <a:latin typeface="Comic Sans MS"/>
                <a:cs typeface="Comic Sans MS"/>
              </a:rPr>
              <a:t>-  Ask so you know, then avoid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Comic Sans MS"/>
                <a:cs typeface="Comic Sans MS"/>
              </a:rPr>
              <a:t>12b-1</a:t>
            </a:r>
            <a:r>
              <a:rPr lang="en-US" sz="2000" dirty="0" smtClean="0">
                <a:latin typeface="Comic Sans MS"/>
                <a:cs typeface="Comic Sans MS"/>
              </a:rPr>
              <a:t> -  Rare today, but ask  (covers marketing and management)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Comic Sans MS"/>
              <a:cs typeface="Comic Sans M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Comic Sans MS"/>
                <a:cs typeface="Comic Sans MS"/>
              </a:rPr>
              <a:t>Expense ratio </a:t>
            </a:r>
            <a:r>
              <a:rPr lang="en-US" sz="2000" dirty="0" smtClean="0">
                <a:latin typeface="Comic Sans MS"/>
                <a:cs typeface="Comic Sans MS"/>
              </a:rPr>
              <a:t>(annual operating fees) – these vary each year and can be as high as 2.00% or as low as 0.1%.  Aim for something under 0.50% - the lowest quartile.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143000"/>
            <a:ext cx="674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Higher expense funds do not, on average, perform better than lower expense funds.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21661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r>
              <a:rPr lang="en-US" dirty="0" smtClean="0"/>
              <a:t>A Word about Bond Mutual Funds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Bond Funds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1143000"/>
            <a:ext cx="74676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1400" dirty="0">
                <a:latin typeface="Comic Sans MS"/>
                <a:cs typeface="Comic Sans MS"/>
              </a:rPr>
              <a:t>Marsha’s suggestions: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Comic Sans MS" pitchFamily="66" charset="0"/>
              </a:rPr>
              <a:t>Buy some short, medium, and long term bond </a:t>
            </a:r>
            <a:r>
              <a:rPr lang="en-US" dirty="0" smtClean="0">
                <a:latin typeface="Comic Sans MS" pitchFamily="66" charset="0"/>
              </a:rPr>
              <a:t>funds.</a:t>
            </a:r>
            <a:endParaRPr lang="en-US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Buy simple funds with investment grade securities.</a:t>
            </a:r>
            <a:endParaRPr lang="en-US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Comic Sans MS" pitchFamily="66" charset="0"/>
              </a:rPr>
              <a:t>Look for lowest </a:t>
            </a:r>
            <a:r>
              <a:rPr lang="en-US" dirty="0" smtClean="0">
                <a:latin typeface="Comic Sans MS" pitchFamily="66" charset="0"/>
              </a:rPr>
              <a:t>fees.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Look for low turnover ratios (Morningstar has these). </a:t>
            </a:r>
            <a:endParaRPr lang="en-US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If you don’t need the income yet, reinvest </a:t>
            </a:r>
            <a:r>
              <a:rPr lang="en-US" dirty="0">
                <a:latin typeface="Comic Sans MS" pitchFamily="66" charset="0"/>
              </a:rPr>
              <a:t>interest </a:t>
            </a:r>
            <a:r>
              <a:rPr lang="en-US" dirty="0" smtClean="0">
                <a:latin typeface="Comic Sans MS" pitchFamily="66" charset="0"/>
              </a:rPr>
              <a:t>to dollar </a:t>
            </a:r>
            <a:r>
              <a:rPr lang="en-US" dirty="0">
                <a:latin typeface="Comic Sans MS" pitchFamily="66" charset="0"/>
              </a:rPr>
              <a:t>cost </a:t>
            </a:r>
            <a:r>
              <a:rPr lang="en-US" dirty="0" smtClean="0">
                <a:latin typeface="Comic Sans MS" pitchFamily="66" charset="0"/>
              </a:rPr>
              <a:t>average until retirement.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You might add some inflation protected bonds.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2934446" cy="240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657600" y="4724400"/>
            <a:ext cx="0" cy="685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38600" y="4495800"/>
            <a:ext cx="0" cy="914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24400" y="4343400"/>
            <a:ext cx="19050" cy="1066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91200" y="4114800"/>
            <a:ext cx="2209800" cy="1477328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Try to not watch market volatility.  Remember you own for the long-term stability &amp; income.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94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The newest investment type - ETFs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Exchange-Traded Funds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1430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Like an INDEX MUTUAL FUND, that TRADES during the day on an exchange.  You buy shares just like you buy stocks. 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2438400"/>
            <a:ext cx="693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Comic Sans MS" pitchFamily="66" charset="0"/>
              </a:rPr>
              <a:t>ADVANTAGES:</a:t>
            </a:r>
          </a:p>
          <a:p>
            <a:pPr>
              <a:defRPr/>
            </a:pPr>
            <a:r>
              <a:rPr lang="en-US" sz="2000" dirty="0">
                <a:latin typeface="Comic Sans MS" pitchFamily="66" charset="0"/>
              </a:rPr>
              <a:t>	</a:t>
            </a:r>
            <a:r>
              <a:rPr lang="en-US" sz="2000" dirty="0" smtClean="0">
                <a:latin typeface="Comic Sans MS" pitchFamily="66" charset="0"/>
              </a:rPr>
              <a:t>Tax </a:t>
            </a:r>
            <a:r>
              <a:rPr lang="en-US" sz="2000" dirty="0">
                <a:latin typeface="Comic Sans MS" pitchFamily="66" charset="0"/>
              </a:rPr>
              <a:t>efficient</a:t>
            </a:r>
          </a:p>
          <a:p>
            <a:pPr>
              <a:defRPr/>
            </a:pPr>
            <a:r>
              <a:rPr lang="en-US" sz="2000" dirty="0" smtClean="0">
                <a:latin typeface="Comic Sans MS" pitchFamily="66" charset="0"/>
              </a:rPr>
              <a:t>	Low </a:t>
            </a:r>
            <a:r>
              <a:rPr lang="en-US" sz="2000" dirty="0">
                <a:latin typeface="Comic Sans MS" pitchFamily="66" charset="0"/>
              </a:rPr>
              <a:t>operating </a:t>
            </a:r>
            <a:r>
              <a:rPr lang="en-US" sz="2000" dirty="0" smtClean="0">
                <a:latin typeface="Comic Sans MS" pitchFamily="66" charset="0"/>
              </a:rPr>
              <a:t>costs</a:t>
            </a:r>
          </a:p>
          <a:p>
            <a:pPr>
              <a:defRPr/>
            </a:pPr>
            <a:r>
              <a:rPr lang="en-US" sz="2000" dirty="0" smtClean="0">
                <a:latin typeface="Comic Sans MS" pitchFamily="66" charset="0"/>
              </a:rPr>
              <a:t>DISADVANTAGES:</a:t>
            </a:r>
          </a:p>
          <a:p>
            <a:pPr>
              <a:defRPr/>
            </a:pPr>
            <a:r>
              <a:rPr lang="en-US" sz="2000" dirty="0">
                <a:latin typeface="Comic Sans MS" pitchFamily="66" charset="0"/>
              </a:rPr>
              <a:t>	</a:t>
            </a:r>
            <a:r>
              <a:rPr lang="en-US" sz="2000" dirty="0" smtClean="0">
                <a:latin typeface="Comic Sans MS" pitchFamily="66" charset="0"/>
              </a:rPr>
              <a:t>Unknown</a:t>
            </a:r>
            <a:r>
              <a:rPr lang="en-US" sz="2000" dirty="0">
                <a:latin typeface="Comic Sans MS" pitchFamily="66" charset="0"/>
              </a:rPr>
              <a:t>, untested </a:t>
            </a:r>
            <a:r>
              <a:rPr lang="en-US" sz="2000" dirty="0" smtClean="0">
                <a:latin typeface="Comic Sans MS" pitchFamily="66" charset="0"/>
              </a:rPr>
              <a:t>indexes</a:t>
            </a:r>
          </a:p>
          <a:p>
            <a:pPr>
              <a:defRPr/>
            </a:pPr>
            <a:r>
              <a:rPr lang="en-US" sz="2000" dirty="0" smtClean="0">
                <a:latin typeface="Comic Sans MS" pitchFamily="66" charset="0"/>
              </a:rPr>
              <a:t>	Reporting </a:t>
            </a:r>
            <a:r>
              <a:rPr lang="en-US" sz="2000" dirty="0">
                <a:latin typeface="Comic Sans MS" pitchFamily="66" charset="0"/>
              </a:rPr>
              <a:t>requirement are not as </a:t>
            </a:r>
            <a:r>
              <a:rPr lang="en-US" sz="2000" dirty="0" smtClean="0">
                <a:latin typeface="Comic Sans MS" pitchFamily="66" charset="0"/>
              </a:rPr>
              <a:t>comprehensive</a:t>
            </a:r>
          </a:p>
          <a:p>
            <a:pPr>
              <a:defRPr/>
            </a:pPr>
            <a:r>
              <a:rPr lang="en-US" sz="2000" dirty="0">
                <a:latin typeface="Comic Sans MS" pitchFamily="66" charset="0"/>
              </a:rPr>
              <a:t>	</a:t>
            </a:r>
            <a:r>
              <a:rPr lang="en-US" sz="2000" dirty="0" smtClean="0">
                <a:latin typeface="Comic Sans MS" pitchFamily="66" charset="0"/>
              </a:rPr>
              <a:t>Used </a:t>
            </a:r>
            <a:r>
              <a:rPr lang="en-US" sz="2000" dirty="0">
                <a:latin typeface="Comic Sans MS" pitchFamily="66" charset="0"/>
              </a:rPr>
              <a:t>more for short term </a:t>
            </a:r>
            <a:r>
              <a:rPr lang="en-US" sz="2000" dirty="0" smtClean="0">
                <a:latin typeface="Comic Sans MS" pitchFamily="66" charset="0"/>
              </a:rPr>
              <a:t>speculation</a:t>
            </a:r>
          </a:p>
          <a:p>
            <a:pPr>
              <a:defRPr/>
            </a:pPr>
            <a:r>
              <a:rPr lang="en-US" sz="2000" dirty="0">
                <a:latin typeface="Comic Sans MS" pitchFamily="66" charset="0"/>
              </a:rPr>
              <a:t>	</a:t>
            </a:r>
            <a:r>
              <a:rPr lang="en-US" sz="2000" dirty="0" smtClean="0">
                <a:latin typeface="Comic Sans MS" pitchFamily="66" charset="0"/>
              </a:rPr>
              <a:t>May </a:t>
            </a:r>
            <a:r>
              <a:rPr lang="en-US" sz="2000" dirty="0">
                <a:latin typeface="Comic Sans MS" pitchFamily="66" charset="0"/>
              </a:rPr>
              <a:t>not have sufficient </a:t>
            </a:r>
            <a:r>
              <a:rPr lang="en-US" sz="2000" dirty="0" smtClean="0">
                <a:latin typeface="Comic Sans MS" pitchFamily="66" charset="0"/>
              </a:rPr>
              <a:t>diversification</a:t>
            </a:r>
          </a:p>
          <a:p>
            <a:pPr>
              <a:defRPr/>
            </a:pPr>
            <a:r>
              <a:rPr lang="en-US" sz="2000" dirty="0">
                <a:latin typeface="Comic Sans MS" pitchFamily="66" charset="0"/>
              </a:rPr>
              <a:t>	</a:t>
            </a:r>
            <a:r>
              <a:rPr lang="en-US" sz="2000" dirty="0" smtClean="0">
                <a:latin typeface="Comic Sans MS" pitchFamily="66" charset="0"/>
              </a:rPr>
              <a:t>May </a:t>
            </a:r>
            <a:r>
              <a:rPr lang="en-US" sz="2000" dirty="0">
                <a:latin typeface="Comic Sans MS" pitchFamily="66" charset="0"/>
              </a:rPr>
              <a:t>lose market </a:t>
            </a:r>
            <a:r>
              <a:rPr lang="en-US" sz="2000" dirty="0" smtClean="0">
                <a:latin typeface="Comic Sans MS" pitchFamily="66" charset="0"/>
              </a:rPr>
              <a:t>favor	</a:t>
            </a:r>
          </a:p>
          <a:p>
            <a:pPr>
              <a:defRPr/>
            </a:pPr>
            <a:r>
              <a:rPr lang="en-US" sz="2000" dirty="0">
                <a:latin typeface="Comic Sans MS" pitchFamily="66" charset="0"/>
              </a:rPr>
              <a:t>	</a:t>
            </a:r>
            <a:r>
              <a:rPr lang="en-US" sz="2000" dirty="0" smtClean="0">
                <a:latin typeface="Comic Sans MS" pitchFamily="66" charset="0"/>
              </a:rPr>
              <a:t>Expensive </a:t>
            </a:r>
            <a:r>
              <a:rPr lang="en-US" sz="2000" dirty="0">
                <a:latin typeface="Comic Sans MS" pitchFamily="66" charset="0"/>
              </a:rPr>
              <a:t>to dollar cost average</a:t>
            </a:r>
          </a:p>
        </p:txBody>
      </p:sp>
      <p:pic>
        <p:nvPicPr>
          <p:cNvPr id="7" name="Picture 2" descr="C:\Documents and Settings\Marsha\Local Settings\Temporary Internet Files\Content.IE5\GGNLBL2K\MC9000215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1883456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537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Remember the Investment Pyramid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 1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6078537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557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Remember your decade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 2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1981200"/>
            <a:ext cx="777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sz="3200" dirty="0" smtClean="0">
                <a:latin typeface="Comic Sans MS" pitchFamily="66" charset="0"/>
              </a:rPr>
              <a:t>Every </a:t>
            </a:r>
            <a:r>
              <a:rPr lang="en-US" sz="3200" dirty="0">
                <a:latin typeface="Comic Sans MS" pitchFamily="66" charset="0"/>
              </a:rPr>
              <a:t>birthday that ends 		with a </a:t>
            </a:r>
            <a:r>
              <a:rPr lang="en-US" sz="3200" dirty="0" smtClean="0">
                <a:latin typeface="Comic Sans MS" pitchFamily="66" charset="0"/>
              </a:rPr>
              <a:t>ZERO</a:t>
            </a:r>
            <a:r>
              <a:rPr lang="en-US" sz="3200" dirty="0">
                <a:latin typeface="Comic Sans MS" pitchFamily="66" charset="0"/>
              </a:rPr>
              <a:t>	</a:t>
            </a:r>
            <a:endParaRPr lang="en-US" sz="3200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3200" dirty="0">
                <a:latin typeface="Comic Sans MS" pitchFamily="66" charset="0"/>
              </a:rPr>
              <a:t>	</a:t>
            </a:r>
            <a:r>
              <a:rPr lang="en-US" sz="3200" dirty="0" smtClean="0">
                <a:latin typeface="Comic Sans MS" pitchFamily="66" charset="0"/>
              </a:rPr>
              <a:t>(</a:t>
            </a:r>
            <a:r>
              <a:rPr lang="en-US" sz="3200" dirty="0">
                <a:latin typeface="Comic Sans MS" pitchFamily="66" charset="0"/>
              </a:rPr>
              <a:t>20, 30, 40, 50, 60, 70, 	</a:t>
            </a:r>
            <a:r>
              <a:rPr lang="en-US" sz="3200" dirty="0" smtClean="0">
                <a:latin typeface="Comic Sans MS" pitchFamily="66" charset="0"/>
              </a:rPr>
              <a:t>80 </a:t>
            </a:r>
            <a:r>
              <a:rPr lang="en-US" sz="3200" dirty="0">
                <a:latin typeface="Comic Sans MS" pitchFamily="66" charset="0"/>
              </a:rPr>
              <a:t>etc.</a:t>
            </a:r>
            <a:r>
              <a:rPr lang="en-US" sz="3200" dirty="0" smtClean="0">
                <a:latin typeface="Comic Sans MS" pitchFamily="66" charset="0"/>
              </a:rPr>
              <a:t>),</a:t>
            </a:r>
            <a:endParaRPr lang="en-US" sz="3200" dirty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3200" dirty="0">
                <a:latin typeface="Comic Sans MS" pitchFamily="66" charset="0"/>
              </a:rPr>
              <a:t>	</a:t>
            </a:r>
          </a:p>
          <a:p>
            <a:pPr algn="ctr" eaLnBrk="1" hangingPunct="1">
              <a:buFont typeface="Arial" charset="0"/>
              <a:buNone/>
            </a:pPr>
            <a:r>
              <a:rPr lang="en-US" sz="3200" dirty="0">
                <a:latin typeface="Comic Sans MS" pitchFamily="66" charset="0"/>
              </a:rPr>
              <a:t>	slowly shift some of your allocation from stocks to bonds. </a:t>
            </a:r>
          </a:p>
        </p:txBody>
      </p:sp>
    </p:spTree>
    <p:extLst>
      <p:ext uri="{BB962C8B-B14F-4D97-AF65-F5344CB8AC3E}">
        <p14:creationId xmlns:p14="http://schemas.microsoft.com/office/powerpoint/2010/main" val="42375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5"/>
          </p:nvPr>
        </p:nvSpPr>
        <p:spPr>
          <a:xfrm>
            <a:off x="1295400" y="304800"/>
            <a:ext cx="7620000" cy="533400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The </a:t>
            </a:r>
            <a:r>
              <a:rPr lang="en-US" u="sng" dirty="0">
                <a:solidFill>
                  <a:schemeClr val="tx1"/>
                </a:solidFill>
                <a:latin typeface="Comic Sans MS"/>
                <a:cs typeface="Comic Sans MS"/>
              </a:rPr>
              <a:t>simplest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 choices are the best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.</a:t>
            </a:r>
          </a:p>
          <a:p>
            <a:pPr marL="0" indent="0" algn="ctr">
              <a:buNone/>
            </a:pPr>
            <a:endParaRPr lang="en-US" sz="12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The more elementary your investments, the more you can be confident you will make and </a:t>
            </a:r>
            <a:r>
              <a:rPr lang="en-US" u="sng" dirty="0">
                <a:solidFill>
                  <a:schemeClr val="tx1"/>
                </a:solidFill>
                <a:latin typeface="Comic Sans MS"/>
                <a:cs typeface="Comic Sans MS"/>
              </a:rPr>
              <a:t>keep 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your money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.</a:t>
            </a:r>
          </a:p>
          <a:p>
            <a:pPr marL="0" indent="0" algn="ctr">
              <a:buNone/>
            </a:pPr>
            <a:endParaRPr lang="en-US" sz="12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You </a:t>
            </a:r>
            <a:r>
              <a:rPr lang="en-US" u="sng" dirty="0">
                <a:solidFill>
                  <a:schemeClr val="tx1"/>
                </a:solidFill>
                <a:latin typeface="Comic Sans MS"/>
                <a:cs typeface="Comic Sans MS"/>
              </a:rPr>
              <a:t>can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 understand your own investments!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Major themes   du jour</a:t>
            </a:r>
          </a:p>
        </p:txBody>
      </p:sp>
      <p:pic>
        <p:nvPicPr>
          <p:cNvPr id="20484" name="Picture 5" descr="MC90043959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5492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562600"/>
            <a:ext cx="1295400" cy="88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15000"/>
            <a:ext cx="1047781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r>
              <a:rPr lang="en-US" sz="4800" dirty="0" smtClean="0">
                <a:latin typeface="Comic Sans MS" pitchFamily="66" charset="0"/>
              </a:rPr>
              <a:t>Be money smart for life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Thank you for attending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4346575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43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5"/>
          </p:nvPr>
        </p:nvSpPr>
        <p:spPr>
          <a:xfrm>
            <a:off x="1192213" y="304800"/>
            <a:ext cx="76200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Common reasons why we avoid investing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Why we avoid investing</a:t>
            </a:r>
            <a:endParaRPr lang="en-US" sz="2800" dirty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8200"/>
            <a:ext cx="1828800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1295400" y="1371600"/>
            <a:ext cx="7467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omic Sans MS" pitchFamily="66" charset="0"/>
              </a:rPr>
              <a:t>We have no experience.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omic Sans MS" pitchFamily="66" charset="0"/>
              </a:rPr>
              <a:t>We have no education on the topic.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omic Sans MS" pitchFamily="66" charset="0"/>
              </a:rPr>
              <a:t>The market always changes.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omic Sans MS" pitchFamily="66" charset="0"/>
              </a:rPr>
              <a:t>We have always been bad at math.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omic Sans MS" pitchFamily="66" charset="0"/>
              </a:rPr>
              <a:t>We like to trust experts to do important stuff.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omic Sans MS" pitchFamily="66" charset="0"/>
              </a:rPr>
              <a:t>We have no time.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omic Sans MS" pitchFamily="66" charset="0"/>
              </a:rPr>
              <a:t>We have no money.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omic Sans MS" pitchFamily="66" charset="0"/>
              </a:rPr>
              <a:t>Our “plan sponsors” will do it for us.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omic Sans MS" pitchFamily="66" charset="0"/>
              </a:rPr>
              <a:t>Mañana…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The               Lesson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Keep it Simple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8193">
            <a:off x="3943089" y="346045"/>
            <a:ext cx="1715023" cy="12920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447800" y="2133600"/>
            <a:ext cx="716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If you </a:t>
            </a:r>
            <a:r>
              <a:rPr lang="en-US" sz="3600" dirty="0">
                <a:latin typeface="Comic Sans MS"/>
                <a:cs typeface="Comic Sans MS"/>
              </a:rPr>
              <a:t>can’t explain it to a </a:t>
            </a:r>
            <a:r>
              <a:rPr lang="en-US" sz="3600" dirty="0" smtClean="0">
                <a:latin typeface="Comic Sans MS"/>
                <a:cs typeface="Comic Sans MS"/>
              </a:rPr>
              <a:t>six- year-old</a:t>
            </a:r>
            <a:r>
              <a:rPr lang="en-US" sz="3600" dirty="0">
                <a:latin typeface="Comic Sans MS"/>
                <a:cs typeface="Comic Sans MS"/>
              </a:rPr>
              <a:t>, you don’t understand it yourself.” </a:t>
            </a:r>
            <a:endParaRPr lang="en-US" sz="3600" dirty="0" smtClean="0">
              <a:latin typeface="Comic Sans MS"/>
              <a:cs typeface="Comic Sans MS"/>
            </a:endParaRPr>
          </a:p>
          <a:p>
            <a:r>
              <a:rPr lang="en-US" sz="3600" dirty="0">
                <a:latin typeface="Comic Sans MS"/>
                <a:cs typeface="Comic Sans MS"/>
              </a:rPr>
              <a:t>	</a:t>
            </a:r>
            <a:r>
              <a:rPr lang="en-US" sz="3600" dirty="0" smtClean="0">
                <a:latin typeface="Comic Sans MS"/>
                <a:cs typeface="Comic Sans MS"/>
              </a:rPr>
              <a:t>		– </a:t>
            </a:r>
            <a:r>
              <a:rPr lang="en-US" sz="3600" dirty="0">
                <a:latin typeface="Comic Sans MS"/>
                <a:cs typeface="Comic Sans MS"/>
              </a:rPr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364819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5"/>
          </p:nvPr>
        </p:nvSpPr>
        <p:spPr>
          <a:xfrm>
            <a:off x="1295400" y="304800"/>
            <a:ext cx="76200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Three common investment vehicles…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Three types of investments</a:t>
            </a:r>
            <a:endParaRPr lang="en-US" sz="2400" dirty="0"/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4267200"/>
            <a:ext cx="3114675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1447800" y="3505200"/>
            <a:ext cx="708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000" b="1" dirty="0">
                <a:latin typeface="French Script MT" pitchFamily="66" charset="0"/>
              </a:rPr>
              <a:t>Simple, old-fashioned, and easy to understand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914400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CASH</a:t>
            </a:r>
          </a:p>
          <a:p>
            <a:pPr algn="ctr"/>
            <a:r>
              <a:rPr lang="en-US" sz="4000" dirty="0" smtClean="0">
                <a:latin typeface="Comic Sans MS"/>
                <a:cs typeface="Comic Sans MS"/>
              </a:rPr>
              <a:t>STOCKS (equity)</a:t>
            </a:r>
          </a:p>
          <a:p>
            <a:pPr algn="ctr"/>
            <a:r>
              <a:rPr lang="en-US" sz="4000" dirty="0" smtClean="0">
                <a:latin typeface="Comic Sans MS"/>
                <a:cs typeface="Comic Sans MS"/>
              </a:rPr>
              <a:t>BONDS (fixed income)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5"/>
          </p:nvPr>
        </p:nvSpPr>
        <p:spPr>
          <a:xfrm>
            <a:off x="1295400" y="304801"/>
            <a:ext cx="7620000" cy="12191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All Investment Types are available</a:t>
            </a:r>
          </a:p>
          <a:p>
            <a:pPr marL="0" indent="0" algn="ctr">
              <a:buNone/>
            </a:pP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 as MUTUAL FUNDS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Three Types of Investments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41910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934200" y="2895600"/>
            <a:ext cx="144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Stocks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endParaRPr lang="en-US" dirty="0" smtClean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Bonds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endParaRPr lang="en-US" dirty="0" smtClean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Cash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105400" y="2895600"/>
            <a:ext cx="1752600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48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5"/>
          </p:nvPr>
        </p:nvSpPr>
        <p:spPr>
          <a:xfrm>
            <a:off x="1250950" y="228600"/>
            <a:ext cx="76200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Cash is…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Cash</a:t>
            </a:r>
            <a:endParaRPr lang="en-US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1828800" cy="121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48000" y="1219200"/>
            <a:ext cx="57912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5B5600"/>
                </a:solidFill>
                <a:latin typeface="Comic Sans MS" pitchFamily="66" charset="0"/>
              </a:rPr>
              <a:t>Real money </a:t>
            </a:r>
            <a:r>
              <a:rPr lang="en-US" dirty="0">
                <a:solidFill>
                  <a:srgbClr val="5B5600"/>
                </a:solidFill>
                <a:latin typeface="Comic Sans MS" pitchFamily="66" charset="0"/>
              </a:rPr>
              <a:t>(not </a:t>
            </a:r>
            <a:r>
              <a:rPr lang="en-US" dirty="0" smtClean="0">
                <a:solidFill>
                  <a:srgbClr val="5B5600"/>
                </a:solidFill>
                <a:latin typeface="Comic Sans MS" pitchFamily="66" charset="0"/>
              </a:rPr>
              <a:t>seen much these days)</a:t>
            </a:r>
            <a:endParaRPr lang="en-US" sz="2400" dirty="0">
              <a:solidFill>
                <a:srgbClr val="5B5600"/>
              </a:solidFill>
              <a:latin typeface="Comic Sans MS" pitchFamily="66" charset="0"/>
            </a:endParaRPr>
          </a:p>
          <a:p>
            <a:pPr eaLnBrk="1" hangingPunct="1"/>
            <a:r>
              <a:rPr lang="en-US" sz="2400" dirty="0">
                <a:solidFill>
                  <a:srgbClr val="5B5600"/>
                </a:solidFill>
                <a:latin typeface="Comic Sans MS" pitchFamily="66" charset="0"/>
              </a:rPr>
              <a:t>Checking account</a:t>
            </a:r>
          </a:p>
          <a:p>
            <a:pPr eaLnBrk="1" hangingPunct="1"/>
            <a:r>
              <a:rPr lang="en-US" sz="2400" dirty="0">
                <a:solidFill>
                  <a:srgbClr val="5B5600"/>
                </a:solidFill>
                <a:latin typeface="Comic Sans MS" pitchFamily="66" charset="0"/>
              </a:rPr>
              <a:t>Savings account</a:t>
            </a:r>
          </a:p>
          <a:p>
            <a:pPr eaLnBrk="1" hangingPunct="1"/>
            <a:r>
              <a:rPr lang="en-US" sz="2400" dirty="0">
                <a:solidFill>
                  <a:srgbClr val="5B5600"/>
                </a:solidFill>
                <a:latin typeface="Comic Sans MS" pitchFamily="66" charset="0"/>
              </a:rPr>
              <a:t>Money market account</a:t>
            </a:r>
          </a:p>
          <a:p>
            <a:pPr eaLnBrk="1" hangingPunct="1"/>
            <a:r>
              <a:rPr lang="en-US" sz="2400" dirty="0">
                <a:solidFill>
                  <a:srgbClr val="5B5600"/>
                </a:solidFill>
                <a:latin typeface="Comic Sans MS" pitchFamily="66" charset="0"/>
              </a:rPr>
              <a:t>Short-term  C.Ds (</a:t>
            </a:r>
            <a:r>
              <a:rPr lang="en-US" sz="2400" dirty="0" smtClean="0">
                <a:solidFill>
                  <a:srgbClr val="5B5600"/>
                </a:solidFill>
                <a:latin typeface="Comic Sans MS" pitchFamily="66" charset="0"/>
              </a:rPr>
              <a:t>two-years and less)</a:t>
            </a:r>
            <a:endParaRPr lang="en-US" sz="2400" dirty="0">
              <a:solidFill>
                <a:srgbClr val="5B5600"/>
              </a:solidFill>
              <a:latin typeface="Comic Sans MS" pitchFamily="66" charset="0"/>
            </a:endParaRPr>
          </a:p>
          <a:p>
            <a:pPr eaLnBrk="1" hangingPunct="1"/>
            <a:r>
              <a:rPr lang="en-US" sz="2400" dirty="0">
                <a:solidFill>
                  <a:srgbClr val="5B5600"/>
                </a:solidFill>
                <a:latin typeface="Comic Sans MS" pitchFamily="66" charset="0"/>
              </a:rPr>
              <a:t>Short-term government 	bonds</a:t>
            </a:r>
          </a:p>
          <a:p>
            <a:pPr eaLnBrk="1" hangingPunct="1"/>
            <a:r>
              <a:rPr lang="en-US" sz="2400" dirty="0">
                <a:solidFill>
                  <a:srgbClr val="5B5600"/>
                </a:solidFill>
                <a:latin typeface="Comic Sans MS" pitchFamily="66" charset="0"/>
              </a:rPr>
              <a:t>Treasury bills</a:t>
            </a:r>
          </a:p>
          <a:p>
            <a:pPr eaLnBrk="1" hangingPunct="1"/>
            <a:endParaRPr lang="en-US" dirty="0">
              <a:solidFill>
                <a:srgbClr val="5B5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41910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Insignificant risk of 			change in value!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657600"/>
            <a:ext cx="1405308" cy="187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5"/>
          </p:nvPr>
        </p:nvSpPr>
        <p:spPr>
          <a:xfrm>
            <a:off x="1295400" y="304800"/>
            <a:ext cx="76200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Ladder cash to increase yield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52700" y="3086100"/>
            <a:ext cx="65532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Ladder for cash</a:t>
            </a:r>
            <a:endParaRPr lang="en-US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524000"/>
            <a:ext cx="418782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1023937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4953000" y="2133600"/>
            <a:ext cx="39433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 dirty="0">
                <a:solidFill>
                  <a:srgbClr val="5B5600"/>
                </a:solidFill>
                <a:latin typeface="Comic Sans MS"/>
                <a:cs typeface="Comic Sans MS"/>
              </a:rPr>
              <a:t>2 Year CD </a:t>
            </a:r>
            <a:r>
              <a:rPr lang="en-US" b="1" dirty="0" smtClean="0">
                <a:solidFill>
                  <a:srgbClr val="5B5600"/>
                </a:solidFill>
                <a:latin typeface="Comic Sans MS"/>
                <a:cs typeface="Comic Sans MS"/>
              </a:rPr>
              <a:t>            1.29%</a:t>
            </a:r>
            <a:endParaRPr lang="en-US" b="1" dirty="0">
              <a:solidFill>
                <a:srgbClr val="5B5600"/>
              </a:solidFill>
              <a:latin typeface="Comic Sans MS"/>
              <a:cs typeface="Comic Sans MS"/>
            </a:endParaRPr>
          </a:p>
          <a:p>
            <a:pPr eaLnBrk="1" hangingPunct="1"/>
            <a:endParaRPr lang="en-US" b="1" dirty="0">
              <a:solidFill>
                <a:srgbClr val="5B5600"/>
              </a:solidFill>
              <a:latin typeface="Comic Sans MS"/>
              <a:cs typeface="Comic Sans MS"/>
            </a:endParaRPr>
          </a:p>
          <a:p>
            <a:pPr eaLnBrk="1" hangingPunct="1"/>
            <a:r>
              <a:rPr lang="en-US" b="1" dirty="0">
                <a:solidFill>
                  <a:srgbClr val="5B5600"/>
                </a:solidFill>
                <a:latin typeface="Comic Sans MS"/>
                <a:cs typeface="Comic Sans MS"/>
              </a:rPr>
              <a:t>18 Month </a:t>
            </a:r>
            <a:r>
              <a:rPr lang="en-US" b="1" dirty="0" smtClean="0">
                <a:solidFill>
                  <a:srgbClr val="5B5600"/>
                </a:solidFill>
                <a:latin typeface="Comic Sans MS"/>
                <a:cs typeface="Comic Sans MS"/>
              </a:rPr>
              <a:t>CD          1.10%</a:t>
            </a:r>
            <a:endParaRPr lang="en-US" b="1" dirty="0">
              <a:solidFill>
                <a:srgbClr val="5B5600"/>
              </a:solidFill>
              <a:latin typeface="Comic Sans MS"/>
              <a:cs typeface="Comic Sans MS"/>
            </a:endParaRPr>
          </a:p>
          <a:p>
            <a:pPr eaLnBrk="1" hangingPunct="1"/>
            <a:endParaRPr lang="en-US" b="1" dirty="0">
              <a:solidFill>
                <a:srgbClr val="5B5600"/>
              </a:solidFill>
              <a:latin typeface="Comic Sans MS"/>
              <a:cs typeface="Comic Sans MS"/>
            </a:endParaRPr>
          </a:p>
          <a:p>
            <a:pPr eaLnBrk="1" hangingPunct="1"/>
            <a:r>
              <a:rPr lang="en-US" b="1" dirty="0">
                <a:solidFill>
                  <a:srgbClr val="5B5600"/>
                </a:solidFill>
                <a:latin typeface="Comic Sans MS"/>
                <a:cs typeface="Comic Sans MS"/>
              </a:rPr>
              <a:t>12 Month </a:t>
            </a:r>
            <a:r>
              <a:rPr lang="en-US" b="1" dirty="0" smtClean="0">
                <a:solidFill>
                  <a:srgbClr val="5B5600"/>
                </a:solidFill>
                <a:latin typeface="Comic Sans MS"/>
                <a:cs typeface="Comic Sans MS"/>
              </a:rPr>
              <a:t>CD          1.05%</a:t>
            </a:r>
            <a:endParaRPr lang="en-US" b="1" dirty="0">
              <a:solidFill>
                <a:srgbClr val="5B5600"/>
              </a:solidFill>
              <a:latin typeface="Comic Sans MS"/>
              <a:cs typeface="Comic Sans MS"/>
            </a:endParaRPr>
          </a:p>
          <a:p>
            <a:pPr eaLnBrk="1" hangingPunct="1"/>
            <a:endParaRPr lang="en-US" b="1" dirty="0">
              <a:solidFill>
                <a:srgbClr val="5B5600"/>
              </a:solidFill>
              <a:latin typeface="Comic Sans MS"/>
              <a:cs typeface="Comic Sans MS"/>
            </a:endParaRPr>
          </a:p>
          <a:p>
            <a:pPr eaLnBrk="1" hangingPunct="1"/>
            <a:r>
              <a:rPr lang="en-US" b="1" dirty="0">
                <a:solidFill>
                  <a:srgbClr val="5B5600"/>
                </a:solidFill>
                <a:latin typeface="Comic Sans MS"/>
                <a:cs typeface="Comic Sans MS"/>
              </a:rPr>
              <a:t>6 Month CD </a:t>
            </a:r>
            <a:r>
              <a:rPr lang="en-US" b="1" dirty="0" smtClean="0">
                <a:solidFill>
                  <a:srgbClr val="5B5600"/>
                </a:solidFill>
                <a:latin typeface="Comic Sans MS"/>
                <a:cs typeface="Comic Sans MS"/>
              </a:rPr>
              <a:t>           0.85%</a:t>
            </a:r>
            <a:endParaRPr lang="en-US" b="1" dirty="0">
              <a:solidFill>
                <a:srgbClr val="5B5600"/>
              </a:solidFill>
              <a:latin typeface="Comic Sans MS"/>
              <a:cs typeface="Comic Sans MS"/>
            </a:endParaRPr>
          </a:p>
          <a:p>
            <a:pPr eaLnBrk="1" hangingPunct="1"/>
            <a:endParaRPr lang="en-US" b="1" dirty="0">
              <a:solidFill>
                <a:srgbClr val="5B5600"/>
              </a:solidFill>
              <a:latin typeface="Comic Sans MS"/>
              <a:cs typeface="Comic Sans MS"/>
            </a:endParaRPr>
          </a:p>
          <a:p>
            <a:pPr eaLnBrk="1" hangingPunct="1"/>
            <a:r>
              <a:rPr lang="en-US" b="1" dirty="0">
                <a:solidFill>
                  <a:srgbClr val="5B5600"/>
                </a:solidFill>
                <a:latin typeface="Comic Sans MS"/>
                <a:cs typeface="Comic Sans MS"/>
              </a:rPr>
              <a:t>Money Market Account   </a:t>
            </a:r>
            <a:r>
              <a:rPr lang="en-US" b="1" dirty="0" smtClean="0">
                <a:solidFill>
                  <a:srgbClr val="5B5600"/>
                </a:solidFill>
                <a:latin typeface="Comic Sans MS"/>
                <a:cs typeface="Comic Sans MS"/>
              </a:rPr>
              <a:t>0.02%</a:t>
            </a:r>
          </a:p>
          <a:p>
            <a:pPr eaLnBrk="1" hangingPunct="1"/>
            <a:endParaRPr lang="en-US" b="1" dirty="0">
              <a:solidFill>
                <a:srgbClr val="5B5600"/>
              </a:solidFill>
              <a:latin typeface="Comic Sans MS"/>
              <a:cs typeface="Comic Sans MS"/>
            </a:endParaRPr>
          </a:p>
          <a:p>
            <a:pPr eaLnBrk="1" hangingPunct="1"/>
            <a:r>
              <a:rPr lang="en-US" b="1" dirty="0">
                <a:solidFill>
                  <a:srgbClr val="5B5600"/>
                </a:solidFill>
                <a:latin typeface="Comic Sans MS"/>
                <a:cs typeface="Comic Sans MS"/>
              </a:rPr>
              <a:t>Checking Account         </a:t>
            </a:r>
            <a:r>
              <a:rPr lang="en-US" b="1" dirty="0" smtClean="0">
                <a:solidFill>
                  <a:srgbClr val="5B5600"/>
                </a:solidFill>
                <a:latin typeface="Comic Sans MS"/>
                <a:cs typeface="Comic Sans MS"/>
              </a:rPr>
              <a:t> 0.01</a:t>
            </a:r>
            <a:r>
              <a:rPr lang="en-US" b="1" dirty="0">
                <a:solidFill>
                  <a:srgbClr val="5B5600"/>
                </a:solidFill>
                <a:latin typeface="Comic Sans MS"/>
                <a:cs typeface="Comic Sans MS"/>
              </a:rPr>
              <a:t>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0" y="60960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/>
                <a:cs typeface="Comic Sans MS"/>
              </a:rPr>
              <a:t>Rates as of 9/1/15 for $10,000</a:t>
            </a:r>
            <a:endParaRPr lang="en-US" sz="12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pc="600" dirty="0">
            <a:solidFill>
              <a:srgbClr val="5B56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</TotalTime>
  <Words>1291</Words>
  <Application>Microsoft Macintosh PowerPoint</Application>
  <PresentationFormat>On-screen Show (4:3)</PresentationFormat>
  <Paragraphs>247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Default Design</vt:lpstr>
      <vt:lpstr>Common Investment Types (to simplify everyone’s investing)</vt:lpstr>
      <vt:lpstr>PowerPoint Presentation</vt:lpstr>
      <vt:lpstr>Major themes   du jour</vt:lpstr>
      <vt:lpstr>Why we avoid investing</vt:lpstr>
      <vt:lpstr>Keep it Simple</vt:lpstr>
      <vt:lpstr>Three types of investments</vt:lpstr>
      <vt:lpstr>Three Types of Investments</vt:lpstr>
      <vt:lpstr>Cash</vt:lpstr>
      <vt:lpstr>Ladder for cash</vt:lpstr>
      <vt:lpstr>Cash Reserve</vt:lpstr>
      <vt:lpstr>Stocks</vt:lpstr>
      <vt:lpstr>Stock advantages</vt:lpstr>
      <vt:lpstr>Advantage of equity</vt:lpstr>
      <vt:lpstr>Disadvantage of stock</vt:lpstr>
      <vt:lpstr>Expect from stocks</vt:lpstr>
      <vt:lpstr>Bonds</vt:lpstr>
      <vt:lpstr>Bond Advantages</vt:lpstr>
      <vt:lpstr>Advantage of bonds</vt:lpstr>
      <vt:lpstr>Disadvantage of bonds</vt:lpstr>
      <vt:lpstr>Expect from bonds</vt:lpstr>
      <vt:lpstr>Overlooked Bonds</vt:lpstr>
      <vt:lpstr>Simple Investing</vt:lpstr>
      <vt:lpstr>Advantage of Mutual Funds</vt:lpstr>
      <vt:lpstr>Disadvantage of Mutual Funds</vt:lpstr>
      <vt:lpstr>Mutual Fund Expenses</vt:lpstr>
      <vt:lpstr>Bond Funds</vt:lpstr>
      <vt:lpstr>Exchange-Traded Funds</vt:lpstr>
      <vt:lpstr>Reminder 1</vt:lpstr>
      <vt:lpstr>Reminder 2</vt:lpstr>
      <vt:lpstr>Thank you for attending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 E A D I N G</dc:title>
  <dc:creator>Sony Customer</dc:creator>
  <cp:lastModifiedBy>Marsha Yelick</cp:lastModifiedBy>
  <cp:revision>100</cp:revision>
  <cp:lastPrinted>2015-10-05T15:54:46Z</cp:lastPrinted>
  <dcterms:created xsi:type="dcterms:W3CDTF">2010-05-02T17:34:05Z</dcterms:created>
  <dcterms:modified xsi:type="dcterms:W3CDTF">2015-10-14T16:45:59Z</dcterms:modified>
</cp:coreProperties>
</file>